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3" r:id="rId8"/>
    <p:sldId id="266" r:id="rId9"/>
    <p:sldId id="261" r:id="rId10"/>
    <p:sldId id="268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0D6D-70E5-42FC-B6C0-621D0250C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5F9AA-C6A5-478D-8782-48E1826CD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3131-552B-4F70-9C7B-DB9BD801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94D9-B97E-4EB7-B6F7-7E11A3258044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24B40-C417-4B92-87B8-E3A9DBF73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D96B8-B83F-4B3D-81B0-B9DE4EF5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9E0-FF29-48F8-9F73-99729BE8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49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F919-FEF7-44AD-BD24-EF05234D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88AB9-5388-4A97-B51B-E2E96BED1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8268D-A2F0-40CD-AF27-B58755BF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94D9-B97E-4EB7-B6F7-7E11A3258044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4398A-8B8E-4E9F-9084-E57C26FD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EC3C-5B0F-4BF8-BCA4-1AD83D15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9E0-FF29-48F8-9F73-99729BE8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1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BCE64-AF23-4FE0-886E-095A20D26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6B7AF-C5F0-476A-877E-85D35C4C7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722F8-C129-44D6-9CDB-AEE2B6E9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94D9-B97E-4EB7-B6F7-7E11A3258044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332B-B71F-463E-A143-F9A55235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2B0E0-24AB-4F9F-914B-CEF07CA2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9E0-FF29-48F8-9F73-99729BE8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8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BD46-C985-4E84-862E-BE4DCA48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FCBB8-BD29-4F02-9213-42E970C92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77ABE-4256-46E5-A530-F8071F5D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94D9-B97E-4EB7-B6F7-7E11A3258044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46C84-381A-4B9B-916D-D1D73DA9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5E76E-43E3-40D8-B8E4-29B7A914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9E0-FF29-48F8-9F73-99729BE8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3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4CB4-260D-43C1-ADBA-E9F5E645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19A79-6B44-4BE6-996D-F50208FBC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1784E-0336-4F7F-B99B-1556704A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94D9-B97E-4EB7-B6F7-7E11A3258044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25A4B-BDD6-462C-A2D1-71665215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941F-0007-4A76-8D84-2491AFDB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9E0-FF29-48F8-9F73-99729BE8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57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82C5-0263-4034-AFA5-3128AF3C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9026-E415-47A7-9A8E-DF15C9CD4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56787-6D83-4F73-A103-65AF80B0D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5ADCC-66BC-4B1C-B84E-F32F9384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94D9-B97E-4EB7-B6F7-7E11A3258044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7C2C4-77AA-4C5D-A53A-96ABF015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0B46A-C0E2-4337-AABB-7D8502A2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9E0-FF29-48F8-9F73-99729BE8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458D-D3AA-4802-BF3C-BA5B22B5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C0702-789C-42F2-ADC8-6BEEA68C2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CE4A2-5905-44D7-A4E2-386F3AB4F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E4C66-54E9-4054-8F60-7B4A85246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2A324-5D52-4261-8BF3-D24D06014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853C57-1EBA-49AB-A42A-480AA3DC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94D9-B97E-4EB7-B6F7-7E11A3258044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C6382-D473-4489-8C67-25D55A1E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7AEF30-E528-41D8-B43F-7E78EB9B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9E0-FF29-48F8-9F73-99729BE8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91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B2817-D694-4072-BA8E-8A1B7764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E3170-42B2-4CAD-9236-564375FA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94D9-B97E-4EB7-B6F7-7E11A3258044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E1933-E54A-46A9-A8FC-1F53CA39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9A9D1-8F7E-40A9-95AA-266DB9B0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9E0-FF29-48F8-9F73-99729BE8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6D66E-2CE0-4316-956F-358078A2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94D9-B97E-4EB7-B6F7-7E11A3258044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97DB8-CAF9-4237-A73F-8AA9BE69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D971F-87DC-48CE-B4BF-89954471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9E0-FF29-48F8-9F73-99729BE8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8D00-3E72-4679-B1EE-6EC45C2D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C1ABB-549E-4415-9138-A063E88AA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9A9B-64D1-4A62-A4A2-A7DD514D6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78460-A896-467D-B46D-CB7EA3EF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94D9-B97E-4EB7-B6F7-7E11A3258044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28D8D-AE19-47C4-84CD-849DB363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D647B-D367-4244-A4A4-A01F935C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9E0-FF29-48F8-9F73-99729BE8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7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BBADB-7827-44E3-9E4D-0A4B4C7E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A7BD0E-8A66-40DF-93A6-6A8503402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C1F57-13CE-4DDC-860F-9CAF0FB0D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75B49-7F66-4218-A3DA-343498C1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94D9-B97E-4EB7-B6F7-7E11A3258044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6B562-B20D-43C1-A9EA-5A9D3EC6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6FB95-AD36-4501-A516-0A702597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49E0-FF29-48F8-9F73-99729BE8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13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85B512-F09E-4776-83F7-813C66F8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B0296-C4ED-48BE-975C-41145808A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584F-4C45-446F-B51F-BFCF4D73C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94D9-B97E-4EB7-B6F7-7E11A3258044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3ADEB-611F-49DB-996F-1A42F6291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3428D-4E5F-4CE1-B286-D57310C45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49E0-FF29-48F8-9F73-99729BE8E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4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6FE-9318-4483-8EB4-988E4D04B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00" y="1214438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254CE-F266-4972-8F54-DD8DB86A5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4AA9EED-6A4A-49C4-8EFF-933828B69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52" y="821812"/>
            <a:ext cx="10098045" cy="4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0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70DF-2B93-4826-9AF7-37E100FE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en-GB" sz="3400" b="1" dirty="0" err="1">
                <a:solidFill>
                  <a:srgbClr val="7030A0"/>
                </a:solidFill>
              </a:rPr>
              <a:t>TowFood@Roade</a:t>
            </a:r>
            <a:r>
              <a:rPr lang="en-GB" sz="3400" b="1" dirty="0">
                <a:solidFill>
                  <a:srgbClr val="7030A0"/>
                </a:solidFill>
              </a:rPr>
              <a:t> – Subscription Community Larder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A394061-2CEC-4D03-9E97-C724F019A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 r="-1" b="-1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D0D72-88FE-48A1-A248-21FF3FED8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Over 100 members</a:t>
            </a:r>
          </a:p>
          <a:p>
            <a:r>
              <a:rPr lang="en-GB" dirty="0"/>
              <a:t>Around 50 shopping every week</a:t>
            </a:r>
          </a:p>
          <a:p>
            <a:r>
              <a:rPr lang="en-GB" dirty="0"/>
              <a:t>Most of free food recipients have joined</a:t>
            </a:r>
          </a:p>
          <a:p>
            <a:r>
              <a:rPr lang="en-GB" dirty="0"/>
              <a:t>Social and age mix</a:t>
            </a:r>
          </a:p>
          <a:p>
            <a:r>
              <a:rPr lang="en-GB" dirty="0"/>
              <a:t>Happy customers</a:t>
            </a:r>
          </a:p>
          <a:p>
            <a:r>
              <a:rPr lang="en-GB" dirty="0"/>
              <a:t>Volunteer base includes young adults </a:t>
            </a:r>
          </a:p>
          <a:p>
            <a:r>
              <a:rPr lang="en-GB" dirty="0"/>
              <a:t>Surplus fruit and veg passed on to pigs!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1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8674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D6665-87A7-4CAD-8771-8829EB184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TowFood@Roade Next Steps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7EA086E9-1716-4F4F-9462-F3B558AB2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9388" b="-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F0082-711C-4081-9CA1-03936A40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rgbClr val="FFFFFF"/>
                </a:solidFill>
              </a:rPr>
              <a:t>Continue to support vulnerable</a:t>
            </a:r>
          </a:p>
          <a:p>
            <a:r>
              <a:rPr lang="en-GB" sz="2000">
                <a:solidFill>
                  <a:srgbClr val="FFFFFF"/>
                </a:solidFill>
              </a:rPr>
              <a:t>Expand session to include café, cooking lessons</a:t>
            </a:r>
          </a:p>
          <a:p>
            <a:r>
              <a:rPr lang="en-GB" sz="2000">
                <a:solidFill>
                  <a:srgbClr val="FFFFFF"/>
                </a:solidFill>
              </a:rPr>
              <a:t>Establish hubs at other villages </a:t>
            </a:r>
          </a:p>
          <a:p>
            <a:r>
              <a:rPr lang="en-GB" sz="2000">
                <a:solidFill>
                  <a:srgbClr val="FFFFFF"/>
                </a:solidFill>
              </a:rPr>
              <a:t>Continue to support access to affordable, sustainable food in rural communities</a:t>
            </a:r>
          </a:p>
          <a:p>
            <a:r>
              <a:rPr lang="en-GB" sz="2000">
                <a:solidFill>
                  <a:srgbClr val="FFFFFF"/>
                </a:solidFill>
              </a:rPr>
              <a:t>Extend concept of free fridge and food sharing</a:t>
            </a:r>
          </a:p>
          <a:p>
            <a:pPr marL="0" indent="0">
              <a:buNone/>
            </a:pPr>
            <a:endParaRPr lang="en-GB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4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loor, indoor, vegetable, cluttered&#10;&#10;Description automatically generated">
            <a:extLst>
              <a:ext uri="{FF2B5EF4-FFF2-40B4-BE49-F238E27FC236}">
                <a16:creationId xmlns:a16="http://schemas.microsoft.com/office/drawing/2014/main" id="{B728F7FF-62AC-475E-A9AC-262D9047F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4" r="1" b="9496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D4768-BF81-4BB2-8ACF-F9717D87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Covid Response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64D5-0CB0-4E78-BDB4-61E071EE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Emergency Food for Households needing help due to: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Health Issues and Shielding 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Lack of Transport 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Reluctance to Leave Home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Changed Financial Circumstances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Lack of Access to Affordable Food in Rural Communities </a:t>
            </a:r>
          </a:p>
        </p:txBody>
      </p:sp>
    </p:spTree>
    <p:extLst>
      <p:ext uri="{BB962C8B-B14F-4D97-AF65-F5344CB8AC3E}">
        <p14:creationId xmlns:p14="http://schemas.microsoft.com/office/powerpoint/2010/main" val="191658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073BF8-443C-4279-B8B8-E334F09A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b="978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56551F-A4E5-43F7-BC24-EDD84CD7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Roade Community Larder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E2A03-D987-4C31-BFA5-0DCD5AEC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 lnSpcReduction="10000"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April 2020 – approach to PC to establish distribution hub for free food boxes to households in Roade and surrounding East SNC area</a:t>
            </a:r>
          </a:p>
          <a:p>
            <a:r>
              <a:rPr lang="en-GB" sz="2000" dirty="0">
                <a:solidFill>
                  <a:srgbClr val="7030A0"/>
                </a:solidFill>
              </a:rPr>
              <a:t>Food funded by NCF, DEFRA in conjunction with SOFEA/</a:t>
            </a:r>
            <a:r>
              <a:rPr lang="en-GB" sz="2000" dirty="0" err="1">
                <a:solidFill>
                  <a:srgbClr val="7030A0"/>
                </a:solidFill>
              </a:rPr>
              <a:t>FareShare</a:t>
            </a:r>
            <a:endParaRPr lang="en-GB" sz="2000" dirty="0">
              <a:solidFill>
                <a:srgbClr val="7030A0"/>
              </a:solidFill>
            </a:endParaRPr>
          </a:p>
          <a:p>
            <a:r>
              <a:rPr lang="en-GB" sz="2000" dirty="0">
                <a:solidFill>
                  <a:srgbClr val="7030A0"/>
                </a:solidFill>
              </a:rPr>
              <a:t>Brenda Woolf approached to co-ordinate</a:t>
            </a:r>
          </a:p>
          <a:p>
            <a:r>
              <a:rPr lang="en-GB" sz="2000" dirty="0">
                <a:solidFill>
                  <a:srgbClr val="7030A0"/>
                </a:solidFill>
              </a:rPr>
              <a:t>Grand Union Housing Partnership offered Cripps House</a:t>
            </a:r>
          </a:p>
          <a:p>
            <a:r>
              <a:rPr lang="en-GB" sz="2000" dirty="0">
                <a:solidFill>
                  <a:srgbClr val="7030A0"/>
                </a:solidFill>
              </a:rPr>
              <a:t>Moved to Village Hall</a:t>
            </a:r>
          </a:p>
          <a:p>
            <a:r>
              <a:rPr lang="en-US" sz="2000" dirty="0">
                <a:solidFill>
                  <a:srgbClr val="7030A0"/>
                </a:solidFill>
              </a:rPr>
              <a:t>Roade Bowls Club for Christmas Lunch Hub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0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ay be an image of one or more people, people standing and outerwear">
            <a:extLst>
              <a:ext uri="{FF2B5EF4-FFF2-40B4-BE49-F238E27FC236}">
                <a16:creationId xmlns:a16="http://schemas.microsoft.com/office/drawing/2014/main" id="{F6FA0A23-C6BF-477E-A2F8-B50EF5DCF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0" r="-4" b="17036"/>
          <a:stretch/>
        </p:blipFill>
        <p:spPr bwMode="auto">
          <a:xfrm flipH="1"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y be an image of one or more people">
            <a:extLst>
              <a:ext uri="{FF2B5EF4-FFF2-40B4-BE49-F238E27FC236}">
                <a16:creationId xmlns:a16="http://schemas.microsoft.com/office/drawing/2014/main" id="{BA9F884F-878E-4EF0-8B38-DB6A92A77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2" b="4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ay be an image of one or more people and people standing">
            <a:extLst>
              <a:ext uri="{FF2B5EF4-FFF2-40B4-BE49-F238E27FC236}">
                <a16:creationId xmlns:a16="http://schemas.microsoft.com/office/drawing/2014/main" id="{72EA7144-A1C2-4291-BD50-FBF0816853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r="8393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57161-D6E2-449A-BFD9-C34EAB10ACA2}"/>
              </a:ext>
            </a:extLst>
          </p:cNvPr>
          <p:cNvSpPr txBox="1"/>
          <p:nvPr/>
        </p:nvSpPr>
        <p:spPr>
          <a:xfrm>
            <a:off x="6940296" y="2871982"/>
            <a:ext cx="4668256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April – August over </a:t>
            </a:r>
            <a:r>
              <a:rPr lang="en-US" sz="3600" dirty="0">
                <a:solidFill>
                  <a:srgbClr val="FF0000"/>
                </a:solidFill>
              </a:rPr>
              <a:t>1600</a:t>
            </a:r>
            <a:r>
              <a:rPr lang="en-US" sz="3600" dirty="0"/>
              <a:t> boxes packed and delivered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Over </a:t>
            </a:r>
            <a:r>
              <a:rPr lang="en-US" sz="3600" dirty="0">
                <a:solidFill>
                  <a:srgbClr val="FF0000"/>
                </a:solidFill>
              </a:rPr>
              <a:t>500</a:t>
            </a:r>
            <a:r>
              <a:rPr lang="en-US" sz="3600" dirty="0"/>
              <a:t> went to households in Roade</a:t>
            </a:r>
          </a:p>
        </p:txBody>
      </p:sp>
    </p:spTree>
    <p:extLst>
      <p:ext uri="{BB962C8B-B14F-4D97-AF65-F5344CB8AC3E}">
        <p14:creationId xmlns:p14="http://schemas.microsoft.com/office/powerpoint/2010/main" val="288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50729-4203-481F-9336-2EA416DA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Free Food and Support for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A322-5B5F-4F78-A469-04C1B9D9A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Autumn Term 2020</a:t>
            </a:r>
          </a:p>
          <a:p>
            <a:r>
              <a:rPr lang="en-GB" dirty="0">
                <a:solidFill>
                  <a:srgbClr val="7030A0"/>
                </a:solidFill>
              </a:rPr>
              <a:t>Marcus Rashford Campaign</a:t>
            </a:r>
          </a:p>
          <a:p>
            <a:r>
              <a:rPr lang="en-GB" dirty="0">
                <a:solidFill>
                  <a:srgbClr val="7030A0"/>
                </a:solidFill>
              </a:rPr>
              <a:t>Free food for breakfast and after school clubs </a:t>
            </a:r>
          </a:p>
          <a:p>
            <a:r>
              <a:rPr lang="en-GB" dirty="0">
                <a:solidFill>
                  <a:srgbClr val="7030A0"/>
                </a:solidFill>
              </a:rPr>
              <a:t>Provision of Boxes of Food for FSM and Vulnerable Families</a:t>
            </a:r>
          </a:p>
        </p:txBody>
      </p:sp>
      <p:pic>
        <p:nvPicPr>
          <p:cNvPr id="2050" name="Picture 2" descr="May be an image of fruit and text that says &quot;5 viva MUESLI MuEicrunch Crunch NUTS Nutty JUST RUDE HEALTH NO FRUIT&quot;">
            <a:extLst>
              <a:ext uri="{FF2B5EF4-FFF2-40B4-BE49-F238E27FC236}">
                <a16:creationId xmlns:a16="http://schemas.microsoft.com/office/drawing/2014/main" id="{8C2303B5-6B61-4C7B-80AD-6B39BDBB1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2430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2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May be an image of 1 person, standing, outdoors, brick wall and text that says &quot;Elizabeth Woodville School&quot;">
            <a:extLst>
              <a:ext uri="{FF2B5EF4-FFF2-40B4-BE49-F238E27FC236}">
                <a16:creationId xmlns:a16="http://schemas.microsoft.com/office/drawing/2014/main" id="{23D17571-908B-455E-819D-ACF40E314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y be an image of 1 person, standing and outdoors">
            <a:extLst>
              <a:ext uri="{FF2B5EF4-FFF2-40B4-BE49-F238E27FC236}">
                <a16:creationId xmlns:a16="http://schemas.microsoft.com/office/drawing/2014/main" id="{E2648EE8-428B-4EAF-AABC-0171C422C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30653-E014-464D-8924-F276F5BA23F4}"/>
              </a:ext>
            </a:extLst>
          </p:cNvPr>
          <p:cNvSpPr txBox="1"/>
          <p:nvPr/>
        </p:nvSpPr>
        <p:spPr>
          <a:xfrm>
            <a:off x="448056" y="2258171"/>
            <a:ext cx="2804504" cy="3918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Sept – Nov 2020 we packed and delivered over </a:t>
            </a:r>
            <a:r>
              <a:rPr lang="en-US" sz="2800" b="1" dirty="0">
                <a:solidFill>
                  <a:srgbClr val="FF0000"/>
                </a:solidFill>
              </a:rPr>
              <a:t>1200 </a:t>
            </a:r>
            <a:r>
              <a:rPr lang="en-US" sz="2800" b="1" dirty="0">
                <a:solidFill>
                  <a:srgbClr val="7030A0"/>
                </a:solidFill>
              </a:rPr>
              <a:t>boxes of food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Roade Primary and Elizabeth Woodville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</a:rPr>
              <a:t>Computers for Home Learning</a:t>
            </a:r>
          </a:p>
        </p:txBody>
      </p:sp>
    </p:spTree>
    <p:extLst>
      <p:ext uri="{BB962C8B-B14F-4D97-AF65-F5344CB8AC3E}">
        <p14:creationId xmlns:p14="http://schemas.microsoft.com/office/powerpoint/2010/main" val="182202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2570-0A0C-4B8E-9EE6-4AD14769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GB" b="1" dirty="0"/>
              <a:t>Second and Third Wave Response 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May be an image of sweets and indoor">
            <a:extLst>
              <a:ext uri="{FF2B5EF4-FFF2-40B4-BE49-F238E27FC236}">
                <a16:creationId xmlns:a16="http://schemas.microsoft.com/office/drawing/2014/main" id="{AC91C164-9521-495D-9AF1-82F9C1B0B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4" r="1" b="7337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y be an image of 1 person, standing, outdoors and text that says &quot;Village hall&quot;">
            <a:extLst>
              <a:ext uri="{FF2B5EF4-FFF2-40B4-BE49-F238E27FC236}">
                <a16:creationId xmlns:a16="http://schemas.microsoft.com/office/drawing/2014/main" id="{471D208C-8148-4EBD-A54F-ACEBD9757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9" r="11532" b="1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y be an image of indoor">
            <a:extLst>
              <a:ext uri="{FF2B5EF4-FFF2-40B4-BE49-F238E27FC236}">
                <a16:creationId xmlns:a16="http://schemas.microsoft.com/office/drawing/2014/main" id="{56959C2C-CA4A-48B1-8C14-E351CECFE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r="10952" b="-5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F638-34B1-49B5-9E1F-3E2D36235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en-GB" sz="2400" b="1" dirty="0"/>
              <a:t>November 2020 recommenced support for households in Roade and surrounding parishes </a:t>
            </a:r>
          </a:p>
          <a:p>
            <a:r>
              <a:rPr lang="en-GB" sz="2400" b="1" dirty="0"/>
              <a:t>Funding </a:t>
            </a:r>
          </a:p>
          <a:p>
            <a:r>
              <a:rPr lang="en-GB" sz="2400" b="1" dirty="0"/>
              <a:t>Volunteers back in action</a:t>
            </a:r>
          </a:p>
          <a:p>
            <a:r>
              <a:rPr lang="en-GB" sz="2400" b="1" dirty="0"/>
              <a:t>Nov 2020 – April 2021  over </a:t>
            </a:r>
            <a:r>
              <a:rPr lang="en-GB" sz="2400" b="1" dirty="0">
                <a:solidFill>
                  <a:srgbClr val="FF0000"/>
                </a:solidFill>
              </a:rPr>
              <a:t>2000</a:t>
            </a:r>
            <a:r>
              <a:rPr lang="en-GB" sz="2400" b="1" dirty="0"/>
              <a:t> boxes, around </a:t>
            </a:r>
            <a:r>
              <a:rPr lang="en-GB" sz="2400" b="1" dirty="0">
                <a:solidFill>
                  <a:srgbClr val="FF0000"/>
                </a:solidFill>
              </a:rPr>
              <a:t>950</a:t>
            </a:r>
            <a:r>
              <a:rPr lang="en-GB" sz="2400" b="1" dirty="0"/>
              <a:t> of which went to Roade households </a:t>
            </a:r>
          </a:p>
          <a:p>
            <a:endParaRPr lang="en-GB" sz="2400" b="1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51714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ay be an image of indoor">
            <a:extLst>
              <a:ext uri="{FF2B5EF4-FFF2-40B4-BE49-F238E27FC236}">
                <a16:creationId xmlns:a16="http://schemas.microsoft.com/office/drawing/2014/main" id="{319C0D78-F080-4101-8869-B46191311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r="931"/>
          <a:stretch/>
        </p:blipFill>
        <p:spPr bwMode="auto">
          <a:xfrm>
            <a:off x="0" y="-18287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2F533-45C7-4C9E-8F8F-8234E2C36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rgbClr val="FFFFFF"/>
                </a:solidFill>
              </a:rPr>
              <a:t>Grand total of nearly </a:t>
            </a:r>
            <a:r>
              <a:rPr lang="en-GB" sz="4800" dirty="0">
                <a:solidFill>
                  <a:srgbClr val="FF0000"/>
                </a:solidFill>
              </a:rPr>
              <a:t>5000 </a:t>
            </a:r>
            <a:r>
              <a:rPr lang="en-GB" sz="4800" dirty="0">
                <a:solidFill>
                  <a:srgbClr val="FFFFFF"/>
                </a:solidFill>
              </a:rPr>
              <a:t>boxes of food over last 12 months 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4100" name="Picture 4" descr="May be an image of food and indoor">
            <a:extLst>
              <a:ext uri="{FF2B5EF4-FFF2-40B4-BE49-F238E27FC236}">
                <a16:creationId xmlns:a16="http://schemas.microsoft.com/office/drawing/2014/main" id="{BD4A2FE0-C764-4858-9218-E8D391F43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r="17087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3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670DF-2B93-4826-9AF7-37E100FE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en-GB" sz="3400" b="1" dirty="0" err="1">
                <a:solidFill>
                  <a:srgbClr val="7030A0"/>
                </a:solidFill>
              </a:rPr>
              <a:t>TowFood@Roade</a:t>
            </a:r>
            <a:r>
              <a:rPr lang="en-GB" sz="3400" b="1" dirty="0">
                <a:solidFill>
                  <a:srgbClr val="7030A0"/>
                </a:solidFill>
              </a:rPr>
              <a:t> – Subscription Community Larder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15AC1-F643-433A-AE71-1395E0DBD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20" y="2248823"/>
            <a:ext cx="6006192" cy="3928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 dirty="0">
                <a:solidFill>
                  <a:srgbClr val="7030A0"/>
                </a:solidFill>
              </a:rPr>
              <a:t>Monday at Roade Village Hall 1.30-2.30pm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7030A0"/>
                </a:solidFill>
              </a:rPr>
              <a:t>Annual membership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7030A0"/>
                </a:solidFill>
              </a:rPr>
              <a:t>Payment Monthly in Advance or PAYG – from £4 per week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7030A0"/>
                </a:solidFill>
              </a:rPr>
              <a:t>Ambient and Fresh Food 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7030A0"/>
                </a:solidFill>
              </a:rPr>
              <a:t>Stops Food Waste 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7030A0"/>
                </a:solidFill>
              </a:rPr>
              <a:t>Surplus Food at Vastly Subsidised Rates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7030A0"/>
                </a:solidFill>
              </a:rPr>
              <a:t>Select Own Food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7030A0"/>
                </a:solidFill>
              </a:rPr>
              <a:t>Opportunity to Socialise</a:t>
            </a:r>
          </a:p>
          <a:p>
            <a:pPr marL="0" indent="0">
              <a:buNone/>
            </a:pPr>
            <a:r>
              <a:rPr lang="en-GB" sz="1900" b="1" dirty="0">
                <a:solidFill>
                  <a:srgbClr val="7030A0"/>
                </a:solidFill>
              </a:rPr>
              <a:t>Encourages Budgeting for Food rather than Free Handouts</a:t>
            </a:r>
          </a:p>
          <a:p>
            <a:pPr marL="0" indent="0">
              <a:buNone/>
            </a:pPr>
            <a:endParaRPr lang="en-GB" sz="1900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A394061-2CEC-4D03-9E97-C724F019A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 r="-1" b="-1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351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Covid Response </vt:lpstr>
      <vt:lpstr>Roade Community Larder </vt:lpstr>
      <vt:lpstr>PowerPoint Presentation</vt:lpstr>
      <vt:lpstr>Free Food and Support for Schools</vt:lpstr>
      <vt:lpstr>PowerPoint Presentation</vt:lpstr>
      <vt:lpstr>Second and Third Wave Response </vt:lpstr>
      <vt:lpstr>PowerPoint Presentation</vt:lpstr>
      <vt:lpstr>TowFood@Roade – Subscription Community Larder</vt:lpstr>
      <vt:lpstr>TowFood@Roade – Subscription Community Larder</vt:lpstr>
      <vt:lpstr>TowFood@Roade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 (Singing Hands)</dc:creator>
  <cp:lastModifiedBy>Marketing (Singing Hands)</cp:lastModifiedBy>
  <cp:revision>14</cp:revision>
  <dcterms:created xsi:type="dcterms:W3CDTF">2021-04-21T15:36:56Z</dcterms:created>
  <dcterms:modified xsi:type="dcterms:W3CDTF">2021-07-06T09:37:52Z</dcterms:modified>
</cp:coreProperties>
</file>