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62" r:id="rId3"/>
    <p:sldId id="256" r:id="rId4"/>
    <p:sldId id="258" r:id="rId5"/>
    <p:sldId id="257" r:id="rId6"/>
    <p:sldId id="259" r:id="rId7"/>
    <p:sldId id="260" r:id="rId8"/>
    <p:sldId id="261" r:id="rId9"/>
    <p:sldId id="265" r:id="rId10"/>
    <p:sldId id="263" r:id="rId11"/>
  </p:sldIdLst>
  <p:sldSz cx="12192000" cy="6858000"/>
  <p:notesSz cx="6865938" cy="954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952" autoAdjust="0"/>
  </p:normalViewPr>
  <p:slideViewPr>
    <p:cSldViewPr snapToGrid="0">
      <p:cViewPr varScale="1">
        <p:scale>
          <a:sx n="55" d="100"/>
          <a:sy n="55" d="100"/>
        </p:scale>
        <p:origin x="174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GB"/>
          </a:p>
        </p:txBody>
      </p:sp>
      <p:sp>
        <p:nvSpPr>
          <p:cNvPr id="3" name="Date Placeholder 2"/>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471416FD-E3F0-42BA-9AF0-CFB90F25F03A}" type="datetimeFigureOut">
              <a:rPr lang="en-GB" smtClean="0"/>
              <a:t>20/09/2022</a:t>
            </a:fld>
            <a:endParaRPr lang="en-GB"/>
          </a:p>
        </p:txBody>
      </p:sp>
      <p:sp>
        <p:nvSpPr>
          <p:cNvPr id="4" name="Slide Image Placeholder 3"/>
          <p:cNvSpPr>
            <a:spLocks noGrp="1" noRot="1" noChangeAspect="1"/>
          </p:cNvSpPr>
          <p:nvPr>
            <p:ph type="sldImg" idx="2"/>
          </p:nvPr>
        </p:nvSpPr>
        <p:spPr>
          <a:xfrm>
            <a:off x="571500" y="1192213"/>
            <a:ext cx="5724525" cy="3221037"/>
          </a:xfrm>
          <a:prstGeom prst="rect">
            <a:avLst/>
          </a:prstGeom>
          <a:noFill/>
          <a:ln w="12700">
            <a:solidFill>
              <a:prstClr val="black"/>
            </a:solidFill>
          </a:ln>
        </p:spPr>
        <p:txBody>
          <a:bodyPr vert="horz" lIns="93744" tIns="46872" rIns="93744" bIns="46872" rtlCol="0" anchor="ctr"/>
          <a:lstStyle/>
          <a:p>
            <a:endParaRPr lang="en-GB"/>
          </a:p>
        </p:txBody>
      </p:sp>
      <p:sp>
        <p:nvSpPr>
          <p:cNvPr id="5" name="Notes Placeholder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en-GB"/>
          </a:p>
        </p:txBody>
      </p:sp>
      <p:sp>
        <p:nvSpPr>
          <p:cNvPr id="7" name="Slide Number Placeholder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5175E238-612E-48DB-B08F-15DD69298BEE}" type="slidenum">
              <a:rPr lang="en-GB" smtClean="0"/>
              <a:t>‹#›</a:t>
            </a:fld>
            <a:endParaRPr lang="en-GB"/>
          </a:p>
        </p:txBody>
      </p:sp>
    </p:spTree>
    <p:extLst>
      <p:ext uri="{BB962C8B-B14F-4D97-AF65-F5344CB8AC3E}">
        <p14:creationId xmlns:p14="http://schemas.microsoft.com/office/powerpoint/2010/main" val="1112634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Sustainable Food Networks – one in the West, registered as a sustainable food place and one that I am involved in that operates in the North.  We are working hard to build this through collaborative working and have some general aims which fits to the wider agenda I am involved in.</a:t>
            </a:r>
          </a:p>
        </p:txBody>
      </p:sp>
      <p:sp>
        <p:nvSpPr>
          <p:cNvPr id="4" name="Slide Number Placeholder 3"/>
          <p:cNvSpPr>
            <a:spLocks noGrp="1"/>
          </p:cNvSpPr>
          <p:nvPr>
            <p:ph type="sldNum" sz="quarter" idx="5"/>
          </p:nvPr>
        </p:nvSpPr>
        <p:spPr/>
        <p:txBody>
          <a:bodyPr/>
          <a:lstStyle/>
          <a:p>
            <a:fld id="{5175E238-612E-48DB-B08F-15DD69298BEE}" type="slidenum">
              <a:rPr lang="en-GB" smtClean="0"/>
              <a:t>1</a:t>
            </a:fld>
            <a:endParaRPr lang="en-GB"/>
          </a:p>
        </p:txBody>
      </p:sp>
    </p:spTree>
    <p:extLst>
      <p:ext uri="{BB962C8B-B14F-4D97-AF65-F5344CB8AC3E}">
        <p14:creationId xmlns:p14="http://schemas.microsoft.com/office/powerpoint/2010/main" val="254486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doesn’t work unless we get involved.  The food is there – waste or unwanted food – we have to act, to participate in the act of passing it on to make a difference.  We are brought up to do that at harvest time at school and in faith communities.  </a:t>
            </a:r>
          </a:p>
          <a:p>
            <a:r>
              <a:rPr lang="en-GB" dirty="0"/>
              <a:t>If you are involved in food in some way please contact us to register on the map, or talk to us about the app.  However you are here please think about what you can do to help us promote this message to grow, cook, share, sell, eat and cherish our local food </a:t>
            </a:r>
            <a:r>
              <a:rPr lang="en-GB"/>
              <a:t>and drink.  </a:t>
            </a:r>
          </a:p>
        </p:txBody>
      </p:sp>
      <p:sp>
        <p:nvSpPr>
          <p:cNvPr id="4" name="Slide Number Placeholder 3"/>
          <p:cNvSpPr>
            <a:spLocks noGrp="1"/>
          </p:cNvSpPr>
          <p:nvPr>
            <p:ph type="sldNum" sz="quarter" idx="5"/>
          </p:nvPr>
        </p:nvSpPr>
        <p:spPr/>
        <p:txBody>
          <a:bodyPr/>
          <a:lstStyle/>
          <a:p>
            <a:fld id="{5175E238-612E-48DB-B08F-15DD69298BEE}" type="slidenum">
              <a:rPr lang="en-GB" smtClean="0"/>
              <a:t>10</a:t>
            </a:fld>
            <a:endParaRPr lang="en-GB"/>
          </a:p>
        </p:txBody>
      </p:sp>
    </p:spTree>
    <p:extLst>
      <p:ext uri="{BB962C8B-B14F-4D97-AF65-F5344CB8AC3E}">
        <p14:creationId xmlns:p14="http://schemas.microsoft.com/office/powerpoint/2010/main" val="243960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can’t do this alone – conference today has focused on that.  Food waste and food sustainability is no different.</a:t>
            </a:r>
          </a:p>
          <a:p>
            <a:r>
              <a:rPr lang="en-GB" dirty="0"/>
              <a:t>Intro</a:t>
            </a:r>
          </a:p>
          <a:p>
            <a:r>
              <a:rPr lang="en-GB" dirty="0"/>
              <a:t>MIN supports local farmers, producers to grow their markets (shops, meet the buyer, networking)</a:t>
            </a:r>
          </a:p>
          <a:p>
            <a:r>
              <a:rPr lang="en-GB" dirty="0"/>
              <a:t>Awards has questions about sustainability in every one of their 15 categories and has done since Weetabix took over as headline sponsor.  Chair of NCF and Northamptonshire Surprise and SEMLEP’s Growth Hub.  Chair North Northants Foodbank group and Food from England.</a:t>
            </a:r>
          </a:p>
          <a:p>
            <a:r>
              <a:rPr lang="en-GB" dirty="0"/>
              <a:t>We are building partnerships here that will make a difference to our landscape, the food we eat and our health.</a:t>
            </a:r>
          </a:p>
          <a:p>
            <a:endParaRPr lang="en-GB" dirty="0"/>
          </a:p>
        </p:txBody>
      </p:sp>
      <p:sp>
        <p:nvSpPr>
          <p:cNvPr id="4" name="Slide Number Placeholder 3"/>
          <p:cNvSpPr>
            <a:spLocks noGrp="1"/>
          </p:cNvSpPr>
          <p:nvPr>
            <p:ph type="sldNum" sz="quarter" idx="5"/>
          </p:nvPr>
        </p:nvSpPr>
        <p:spPr/>
        <p:txBody>
          <a:bodyPr/>
          <a:lstStyle/>
          <a:p>
            <a:fld id="{5175E238-612E-48DB-B08F-15DD69298BEE}" type="slidenum">
              <a:rPr lang="en-GB" smtClean="0"/>
              <a:t>2</a:t>
            </a:fld>
            <a:endParaRPr lang="en-GB"/>
          </a:p>
        </p:txBody>
      </p:sp>
    </p:spTree>
    <p:extLst>
      <p:ext uri="{BB962C8B-B14F-4D97-AF65-F5344CB8AC3E}">
        <p14:creationId xmlns:p14="http://schemas.microsoft.com/office/powerpoint/2010/main" val="123501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MIN and ACRE running the Full Circle Project, funded by CRF and the UK Government.  </a:t>
            </a:r>
          </a:p>
          <a:p>
            <a:r>
              <a:rPr lang="en-GB" dirty="0"/>
              <a:t>Mees blueberries in the background?</a:t>
            </a:r>
          </a:p>
        </p:txBody>
      </p:sp>
      <p:sp>
        <p:nvSpPr>
          <p:cNvPr id="4" name="Slide Number Placeholder 3"/>
          <p:cNvSpPr>
            <a:spLocks noGrp="1"/>
          </p:cNvSpPr>
          <p:nvPr>
            <p:ph type="sldNum" sz="quarter" idx="5"/>
          </p:nvPr>
        </p:nvSpPr>
        <p:spPr/>
        <p:txBody>
          <a:bodyPr/>
          <a:lstStyle/>
          <a:p>
            <a:fld id="{5175E238-612E-48DB-B08F-15DD69298BEE}" type="slidenum">
              <a:rPr lang="en-GB" smtClean="0"/>
              <a:t>3</a:t>
            </a:fld>
            <a:endParaRPr lang="en-GB"/>
          </a:p>
        </p:txBody>
      </p:sp>
    </p:spTree>
    <p:extLst>
      <p:ext uri="{BB962C8B-B14F-4D97-AF65-F5344CB8AC3E}">
        <p14:creationId xmlns:p14="http://schemas.microsoft.com/office/powerpoint/2010/main" val="282649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 to show the range of food – not just producers, but also foodbanks and larders, community gardens….  </a:t>
            </a:r>
          </a:p>
        </p:txBody>
      </p:sp>
      <p:sp>
        <p:nvSpPr>
          <p:cNvPr id="4" name="Slide Number Placeholder 3"/>
          <p:cNvSpPr>
            <a:spLocks noGrp="1"/>
          </p:cNvSpPr>
          <p:nvPr>
            <p:ph type="sldNum" sz="quarter" idx="5"/>
          </p:nvPr>
        </p:nvSpPr>
        <p:spPr/>
        <p:txBody>
          <a:bodyPr/>
          <a:lstStyle/>
          <a:p>
            <a:fld id="{5175E238-612E-48DB-B08F-15DD69298BEE}" type="slidenum">
              <a:rPr lang="en-GB" smtClean="0"/>
              <a:t>4</a:t>
            </a:fld>
            <a:endParaRPr lang="en-GB"/>
          </a:p>
        </p:txBody>
      </p:sp>
    </p:spTree>
    <p:extLst>
      <p:ext uri="{BB962C8B-B14F-4D97-AF65-F5344CB8AC3E}">
        <p14:creationId xmlns:p14="http://schemas.microsoft.com/office/powerpoint/2010/main" val="56839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part has been to work with apps across the North Northamptonshire area.  </a:t>
            </a:r>
          </a:p>
          <a:p>
            <a:endParaRPr lang="en-GB" dirty="0"/>
          </a:p>
        </p:txBody>
      </p:sp>
      <p:sp>
        <p:nvSpPr>
          <p:cNvPr id="4" name="Slide Number Placeholder 3"/>
          <p:cNvSpPr>
            <a:spLocks noGrp="1"/>
          </p:cNvSpPr>
          <p:nvPr>
            <p:ph type="sldNum" sz="quarter" idx="5"/>
          </p:nvPr>
        </p:nvSpPr>
        <p:spPr/>
        <p:txBody>
          <a:bodyPr/>
          <a:lstStyle/>
          <a:p>
            <a:fld id="{5175E238-612E-48DB-B08F-15DD69298BEE}" type="slidenum">
              <a:rPr lang="en-GB" smtClean="0"/>
              <a:t>5</a:t>
            </a:fld>
            <a:endParaRPr lang="en-GB"/>
          </a:p>
        </p:txBody>
      </p:sp>
    </p:spTree>
    <p:extLst>
      <p:ext uri="{BB962C8B-B14F-4D97-AF65-F5344CB8AC3E}">
        <p14:creationId xmlns:p14="http://schemas.microsoft.com/office/powerpoint/2010/main" val="176809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technology to help solve the problem of food waste – redistributing it to people who need it.</a:t>
            </a:r>
          </a:p>
          <a:p>
            <a:r>
              <a:rPr lang="en-GB" dirty="0"/>
              <a:t>Food Loop – developed by Produced in Kent (similar organisation to MIN) bringing together producers and eateries with foodbanks and others who need food.</a:t>
            </a:r>
          </a:p>
          <a:p>
            <a:r>
              <a:rPr lang="en-GB" dirty="0"/>
              <a:t>Free service to charities.  Mainly B2B.  Food waste matching</a:t>
            </a:r>
          </a:p>
          <a:p>
            <a:endParaRPr lang="en-GB" dirty="0"/>
          </a:p>
          <a:p>
            <a:endParaRPr lang="en-GB" dirty="0"/>
          </a:p>
        </p:txBody>
      </p:sp>
      <p:sp>
        <p:nvSpPr>
          <p:cNvPr id="4" name="Slide Number Placeholder 3"/>
          <p:cNvSpPr>
            <a:spLocks noGrp="1"/>
          </p:cNvSpPr>
          <p:nvPr>
            <p:ph type="sldNum" sz="quarter" idx="5"/>
          </p:nvPr>
        </p:nvSpPr>
        <p:spPr/>
        <p:txBody>
          <a:bodyPr/>
          <a:lstStyle/>
          <a:p>
            <a:fld id="{5175E238-612E-48DB-B08F-15DD69298BEE}" type="slidenum">
              <a:rPr lang="en-GB" smtClean="0"/>
              <a:t>6</a:t>
            </a:fld>
            <a:endParaRPr lang="en-GB"/>
          </a:p>
        </p:txBody>
      </p:sp>
    </p:spTree>
    <p:extLst>
      <p:ext uri="{BB962C8B-B14F-4D97-AF65-F5344CB8AC3E}">
        <p14:creationId xmlns:p14="http://schemas.microsoft.com/office/powerpoint/2010/main" val="2293246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r>
              <a:rPr lang="en-GB" dirty="0"/>
              <a:t>Too Good To Go.  International app where you purchase a Magic Bag, worth £10 and you can’t choose what is in it but it contains all kinds of things.  A real opportunity for restaurants – Business to Consumer offer.</a:t>
            </a:r>
          </a:p>
          <a:p>
            <a:endParaRPr lang="en-GB" dirty="0"/>
          </a:p>
        </p:txBody>
      </p:sp>
      <p:sp>
        <p:nvSpPr>
          <p:cNvPr id="4" name="Slide Number Placeholder 3"/>
          <p:cNvSpPr>
            <a:spLocks noGrp="1"/>
          </p:cNvSpPr>
          <p:nvPr>
            <p:ph type="sldNum" sz="quarter" idx="5"/>
          </p:nvPr>
        </p:nvSpPr>
        <p:spPr/>
        <p:txBody>
          <a:bodyPr/>
          <a:lstStyle/>
          <a:p>
            <a:fld id="{5175E238-612E-48DB-B08F-15DD69298BEE}" type="slidenum">
              <a:rPr lang="en-GB" smtClean="0"/>
              <a:t>7</a:t>
            </a:fld>
            <a:endParaRPr lang="en-GB"/>
          </a:p>
        </p:txBody>
      </p:sp>
    </p:spTree>
    <p:extLst>
      <p:ext uri="{BB962C8B-B14F-4D97-AF65-F5344CB8AC3E}">
        <p14:creationId xmlns:p14="http://schemas.microsoft.com/office/powerpoint/2010/main" val="333725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what Morrisons are doing with it.  We want more places to offer it – and have some free licences to do that.</a:t>
            </a:r>
          </a:p>
        </p:txBody>
      </p:sp>
      <p:sp>
        <p:nvSpPr>
          <p:cNvPr id="4" name="Slide Number Placeholder 3"/>
          <p:cNvSpPr>
            <a:spLocks noGrp="1"/>
          </p:cNvSpPr>
          <p:nvPr>
            <p:ph type="sldNum" sz="quarter" idx="5"/>
          </p:nvPr>
        </p:nvSpPr>
        <p:spPr/>
        <p:txBody>
          <a:bodyPr/>
          <a:lstStyle/>
          <a:p>
            <a:fld id="{5175E238-612E-48DB-B08F-15DD69298BEE}" type="slidenum">
              <a:rPr lang="en-GB" smtClean="0"/>
              <a:t>8</a:t>
            </a:fld>
            <a:endParaRPr lang="en-GB"/>
          </a:p>
        </p:txBody>
      </p:sp>
    </p:spTree>
    <p:extLst>
      <p:ext uri="{BB962C8B-B14F-4D97-AF65-F5344CB8AC3E}">
        <p14:creationId xmlns:p14="http://schemas.microsoft.com/office/powerpoint/2010/main" val="1038733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Zellar</a:t>
            </a:r>
            <a:r>
              <a:rPr lang="en-GB" dirty="0"/>
              <a:t> – a way to map out a sustainability journey for a food and drink associated business.  Lots of apps doing this at the moment but this is the most widely used with LEPs and other local government bodies, so we are hoping for some comparative data.  It doesn’t compete with others such as B-Corp, as it covers a wider remit.  Of those registered at the moment nearly half have submitted building emissions and a quarter travel emissions submitted.  Similarly we have some free licences available for this.</a:t>
            </a:r>
          </a:p>
        </p:txBody>
      </p:sp>
      <p:sp>
        <p:nvSpPr>
          <p:cNvPr id="4" name="Slide Number Placeholder 3"/>
          <p:cNvSpPr>
            <a:spLocks noGrp="1"/>
          </p:cNvSpPr>
          <p:nvPr>
            <p:ph type="sldNum" sz="quarter" idx="5"/>
          </p:nvPr>
        </p:nvSpPr>
        <p:spPr/>
        <p:txBody>
          <a:bodyPr/>
          <a:lstStyle/>
          <a:p>
            <a:fld id="{5175E238-612E-48DB-B08F-15DD69298BEE}" type="slidenum">
              <a:rPr lang="en-GB" smtClean="0"/>
              <a:t>9</a:t>
            </a:fld>
            <a:endParaRPr lang="en-GB"/>
          </a:p>
        </p:txBody>
      </p:sp>
    </p:spTree>
    <p:extLst>
      <p:ext uri="{BB962C8B-B14F-4D97-AF65-F5344CB8AC3E}">
        <p14:creationId xmlns:p14="http://schemas.microsoft.com/office/powerpoint/2010/main" val="55336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D4C1-1C3D-EB3F-542C-8A21000142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43A767-DBEA-B081-96E1-67454563AC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0F5058-4425-1DF5-A7DB-F531D1D9D9A3}"/>
              </a:ext>
            </a:extLst>
          </p:cNvPr>
          <p:cNvSpPr>
            <a:spLocks noGrp="1"/>
          </p:cNvSpPr>
          <p:nvPr>
            <p:ph type="dt" sz="half" idx="10"/>
          </p:nvPr>
        </p:nvSpPr>
        <p:spPr/>
        <p:txBody>
          <a:bodyPr/>
          <a:lstStyle/>
          <a:p>
            <a:fld id="{D362F76E-3A5B-4D77-B573-59AA1A551B14}" type="datetimeFigureOut">
              <a:rPr lang="en-GB" smtClean="0"/>
              <a:t>20/09/2022</a:t>
            </a:fld>
            <a:endParaRPr lang="en-GB"/>
          </a:p>
        </p:txBody>
      </p:sp>
      <p:sp>
        <p:nvSpPr>
          <p:cNvPr id="5" name="Footer Placeholder 4">
            <a:extLst>
              <a:ext uri="{FF2B5EF4-FFF2-40B4-BE49-F238E27FC236}">
                <a16:creationId xmlns:a16="http://schemas.microsoft.com/office/drawing/2014/main" id="{F614362D-8A37-DE71-146C-61A6D2102B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E2C157-FD60-0F06-6739-DBC7C03B926F}"/>
              </a:ext>
            </a:extLst>
          </p:cNvPr>
          <p:cNvSpPr>
            <a:spLocks noGrp="1"/>
          </p:cNvSpPr>
          <p:nvPr>
            <p:ph type="sldNum" sz="quarter" idx="12"/>
          </p:nvPr>
        </p:nvSpPr>
        <p:spPr/>
        <p:txBody>
          <a:bodyPr/>
          <a:lstStyle/>
          <a:p>
            <a:fld id="{D4754E68-251D-46DD-9D50-A627B3C2CAAD}" type="slidenum">
              <a:rPr lang="en-GB" smtClean="0"/>
              <a:t>‹#›</a:t>
            </a:fld>
            <a:endParaRPr lang="en-GB"/>
          </a:p>
        </p:txBody>
      </p:sp>
    </p:spTree>
    <p:extLst>
      <p:ext uri="{BB962C8B-B14F-4D97-AF65-F5344CB8AC3E}">
        <p14:creationId xmlns:p14="http://schemas.microsoft.com/office/powerpoint/2010/main" val="324935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80A93-5870-30BE-2027-5E45B7E20E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EED415-C315-B98F-2A3B-3F403BF8FF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823EDB-9A0F-ECD5-6FFA-6468311CADD1}"/>
              </a:ext>
            </a:extLst>
          </p:cNvPr>
          <p:cNvSpPr>
            <a:spLocks noGrp="1"/>
          </p:cNvSpPr>
          <p:nvPr>
            <p:ph type="dt" sz="half" idx="10"/>
          </p:nvPr>
        </p:nvSpPr>
        <p:spPr/>
        <p:txBody>
          <a:bodyPr/>
          <a:lstStyle/>
          <a:p>
            <a:fld id="{D362F76E-3A5B-4D77-B573-59AA1A551B14}" type="datetimeFigureOut">
              <a:rPr lang="en-GB" smtClean="0"/>
              <a:t>20/09/2022</a:t>
            </a:fld>
            <a:endParaRPr lang="en-GB"/>
          </a:p>
        </p:txBody>
      </p:sp>
      <p:sp>
        <p:nvSpPr>
          <p:cNvPr id="5" name="Footer Placeholder 4">
            <a:extLst>
              <a:ext uri="{FF2B5EF4-FFF2-40B4-BE49-F238E27FC236}">
                <a16:creationId xmlns:a16="http://schemas.microsoft.com/office/drawing/2014/main" id="{32867038-BA67-2550-DD57-238E2297CD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1BCDBF-BFD8-BB1B-293A-7B1D861110F3}"/>
              </a:ext>
            </a:extLst>
          </p:cNvPr>
          <p:cNvSpPr>
            <a:spLocks noGrp="1"/>
          </p:cNvSpPr>
          <p:nvPr>
            <p:ph type="sldNum" sz="quarter" idx="12"/>
          </p:nvPr>
        </p:nvSpPr>
        <p:spPr/>
        <p:txBody>
          <a:bodyPr/>
          <a:lstStyle/>
          <a:p>
            <a:fld id="{D4754E68-251D-46DD-9D50-A627B3C2CAAD}" type="slidenum">
              <a:rPr lang="en-GB" smtClean="0"/>
              <a:t>‹#›</a:t>
            </a:fld>
            <a:endParaRPr lang="en-GB"/>
          </a:p>
        </p:txBody>
      </p:sp>
    </p:spTree>
    <p:extLst>
      <p:ext uri="{BB962C8B-B14F-4D97-AF65-F5344CB8AC3E}">
        <p14:creationId xmlns:p14="http://schemas.microsoft.com/office/powerpoint/2010/main" val="98433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8EA7A2-5116-30ED-295E-4E2E9E5008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7CFF73-9A41-F677-3C71-4F22699A94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3F55E1-F6ED-E9B3-2749-74A39ABEB720}"/>
              </a:ext>
            </a:extLst>
          </p:cNvPr>
          <p:cNvSpPr>
            <a:spLocks noGrp="1"/>
          </p:cNvSpPr>
          <p:nvPr>
            <p:ph type="dt" sz="half" idx="10"/>
          </p:nvPr>
        </p:nvSpPr>
        <p:spPr/>
        <p:txBody>
          <a:bodyPr/>
          <a:lstStyle/>
          <a:p>
            <a:fld id="{D362F76E-3A5B-4D77-B573-59AA1A551B14}" type="datetimeFigureOut">
              <a:rPr lang="en-GB" smtClean="0"/>
              <a:t>20/09/2022</a:t>
            </a:fld>
            <a:endParaRPr lang="en-GB"/>
          </a:p>
        </p:txBody>
      </p:sp>
      <p:sp>
        <p:nvSpPr>
          <p:cNvPr id="5" name="Footer Placeholder 4">
            <a:extLst>
              <a:ext uri="{FF2B5EF4-FFF2-40B4-BE49-F238E27FC236}">
                <a16:creationId xmlns:a16="http://schemas.microsoft.com/office/drawing/2014/main" id="{6506896F-2270-2AFE-415E-82F8B075E4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175D5-AC28-DAB6-C1B6-E9180971E427}"/>
              </a:ext>
            </a:extLst>
          </p:cNvPr>
          <p:cNvSpPr>
            <a:spLocks noGrp="1"/>
          </p:cNvSpPr>
          <p:nvPr>
            <p:ph type="sldNum" sz="quarter" idx="12"/>
          </p:nvPr>
        </p:nvSpPr>
        <p:spPr/>
        <p:txBody>
          <a:bodyPr/>
          <a:lstStyle/>
          <a:p>
            <a:fld id="{D4754E68-251D-46DD-9D50-A627B3C2CAAD}" type="slidenum">
              <a:rPr lang="en-GB" smtClean="0"/>
              <a:t>‹#›</a:t>
            </a:fld>
            <a:endParaRPr lang="en-GB"/>
          </a:p>
        </p:txBody>
      </p:sp>
    </p:spTree>
    <p:extLst>
      <p:ext uri="{BB962C8B-B14F-4D97-AF65-F5344CB8AC3E}">
        <p14:creationId xmlns:p14="http://schemas.microsoft.com/office/powerpoint/2010/main" val="46582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D6D8-8FA2-B7DE-1135-10D0E778B6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A05EB5-B4C0-A9CE-0294-4197BE173C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8BF721-BF86-921B-B369-5680365A6274}"/>
              </a:ext>
            </a:extLst>
          </p:cNvPr>
          <p:cNvSpPr>
            <a:spLocks noGrp="1"/>
          </p:cNvSpPr>
          <p:nvPr>
            <p:ph type="dt" sz="half" idx="10"/>
          </p:nvPr>
        </p:nvSpPr>
        <p:spPr/>
        <p:txBody>
          <a:bodyPr/>
          <a:lstStyle/>
          <a:p>
            <a:fld id="{D362F76E-3A5B-4D77-B573-59AA1A551B14}" type="datetimeFigureOut">
              <a:rPr lang="en-GB" smtClean="0"/>
              <a:t>20/09/2022</a:t>
            </a:fld>
            <a:endParaRPr lang="en-GB"/>
          </a:p>
        </p:txBody>
      </p:sp>
      <p:sp>
        <p:nvSpPr>
          <p:cNvPr id="5" name="Footer Placeholder 4">
            <a:extLst>
              <a:ext uri="{FF2B5EF4-FFF2-40B4-BE49-F238E27FC236}">
                <a16:creationId xmlns:a16="http://schemas.microsoft.com/office/drawing/2014/main" id="{DAB76B3E-0984-3531-1D6A-FC1CA172A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FC5456-8592-5E50-8B35-B22DE66CAF33}"/>
              </a:ext>
            </a:extLst>
          </p:cNvPr>
          <p:cNvSpPr>
            <a:spLocks noGrp="1"/>
          </p:cNvSpPr>
          <p:nvPr>
            <p:ph type="sldNum" sz="quarter" idx="12"/>
          </p:nvPr>
        </p:nvSpPr>
        <p:spPr/>
        <p:txBody>
          <a:bodyPr/>
          <a:lstStyle/>
          <a:p>
            <a:fld id="{D4754E68-251D-46DD-9D50-A627B3C2CAAD}" type="slidenum">
              <a:rPr lang="en-GB" smtClean="0"/>
              <a:t>‹#›</a:t>
            </a:fld>
            <a:endParaRPr lang="en-GB"/>
          </a:p>
        </p:txBody>
      </p:sp>
    </p:spTree>
    <p:extLst>
      <p:ext uri="{BB962C8B-B14F-4D97-AF65-F5344CB8AC3E}">
        <p14:creationId xmlns:p14="http://schemas.microsoft.com/office/powerpoint/2010/main" val="218972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70FE0-A7EE-1D43-2C0A-168AB4EA5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492CC4-DE0E-9174-C5AB-8C0F4CA7B8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623179-1467-7788-E16B-FCFC0E7BD4ED}"/>
              </a:ext>
            </a:extLst>
          </p:cNvPr>
          <p:cNvSpPr>
            <a:spLocks noGrp="1"/>
          </p:cNvSpPr>
          <p:nvPr>
            <p:ph type="dt" sz="half" idx="10"/>
          </p:nvPr>
        </p:nvSpPr>
        <p:spPr/>
        <p:txBody>
          <a:bodyPr/>
          <a:lstStyle/>
          <a:p>
            <a:fld id="{D362F76E-3A5B-4D77-B573-59AA1A551B14}" type="datetimeFigureOut">
              <a:rPr lang="en-GB" smtClean="0"/>
              <a:t>20/09/2022</a:t>
            </a:fld>
            <a:endParaRPr lang="en-GB"/>
          </a:p>
        </p:txBody>
      </p:sp>
      <p:sp>
        <p:nvSpPr>
          <p:cNvPr id="5" name="Footer Placeholder 4">
            <a:extLst>
              <a:ext uri="{FF2B5EF4-FFF2-40B4-BE49-F238E27FC236}">
                <a16:creationId xmlns:a16="http://schemas.microsoft.com/office/drawing/2014/main" id="{4663C6E4-0EE7-23A6-5D47-B98872B0DD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1BEC-4307-3582-0E55-B81B5485A3DC}"/>
              </a:ext>
            </a:extLst>
          </p:cNvPr>
          <p:cNvSpPr>
            <a:spLocks noGrp="1"/>
          </p:cNvSpPr>
          <p:nvPr>
            <p:ph type="sldNum" sz="quarter" idx="12"/>
          </p:nvPr>
        </p:nvSpPr>
        <p:spPr/>
        <p:txBody>
          <a:bodyPr/>
          <a:lstStyle/>
          <a:p>
            <a:fld id="{D4754E68-251D-46DD-9D50-A627B3C2CAAD}" type="slidenum">
              <a:rPr lang="en-GB" smtClean="0"/>
              <a:t>‹#›</a:t>
            </a:fld>
            <a:endParaRPr lang="en-GB"/>
          </a:p>
        </p:txBody>
      </p:sp>
    </p:spTree>
    <p:extLst>
      <p:ext uri="{BB962C8B-B14F-4D97-AF65-F5344CB8AC3E}">
        <p14:creationId xmlns:p14="http://schemas.microsoft.com/office/powerpoint/2010/main" val="295250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845B-D8AB-B738-B90E-E2A85A9096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E34B34-FDE2-B10F-4227-20E5D39CDE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43E00E-E756-C810-36DD-7DC0626B6A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212D06-D47D-2CE9-08AB-534AA554A5EE}"/>
              </a:ext>
            </a:extLst>
          </p:cNvPr>
          <p:cNvSpPr>
            <a:spLocks noGrp="1"/>
          </p:cNvSpPr>
          <p:nvPr>
            <p:ph type="dt" sz="half" idx="10"/>
          </p:nvPr>
        </p:nvSpPr>
        <p:spPr/>
        <p:txBody>
          <a:bodyPr/>
          <a:lstStyle/>
          <a:p>
            <a:fld id="{D362F76E-3A5B-4D77-B573-59AA1A551B14}" type="datetimeFigureOut">
              <a:rPr lang="en-GB" smtClean="0"/>
              <a:t>20/09/2022</a:t>
            </a:fld>
            <a:endParaRPr lang="en-GB"/>
          </a:p>
        </p:txBody>
      </p:sp>
      <p:sp>
        <p:nvSpPr>
          <p:cNvPr id="6" name="Footer Placeholder 5">
            <a:extLst>
              <a:ext uri="{FF2B5EF4-FFF2-40B4-BE49-F238E27FC236}">
                <a16:creationId xmlns:a16="http://schemas.microsoft.com/office/drawing/2014/main" id="{C7772FC4-8830-5B16-1CDE-654BA5A558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55C6C6-7E7E-3C47-EE05-F97D74A4DBE2}"/>
              </a:ext>
            </a:extLst>
          </p:cNvPr>
          <p:cNvSpPr>
            <a:spLocks noGrp="1"/>
          </p:cNvSpPr>
          <p:nvPr>
            <p:ph type="sldNum" sz="quarter" idx="12"/>
          </p:nvPr>
        </p:nvSpPr>
        <p:spPr/>
        <p:txBody>
          <a:bodyPr/>
          <a:lstStyle/>
          <a:p>
            <a:fld id="{D4754E68-251D-46DD-9D50-A627B3C2CAAD}" type="slidenum">
              <a:rPr lang="en-GB" smtClean="0"/>
              <a:t>‹#›</a:t>
            </a:fld>
            <a:endParaRPr lang="en-GB"/>
          </a:p>
        </p:txBody>
      </p:sp>
    </p:spTree>
    <p:extLst>
      <p:ext uri="{BB962C8B-B14F-4D97-AF65-F5344CB8AC3E}">
        <p14:creationId xmlns:p14="http://schemas.microsoft.com/office/powerpoint/2010/main" val="156712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8A69-1D5B-C9D3-ED83-962EA52EC5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F9A635-B677-874A-E0A5-9D737C424A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23D709-CE5F-CEFF-0FB3-E3183C5F1F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DF3DED-F074-05E4-0637-93A3418FD5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571D07-D483-8826-74DD-57B9D314C4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F99490-C844-B183-5AC8-E6755EC23A9B}"/>
              </a:ext>
            </a:extLst>
          </p:cNvPr>
          <p:cNvSpPr>
            <a:spLocks noGrp="1"/>
          </p:cNvSpPr>
          <p:nvPr>
            <p:ph type="dt" sz="half" idx="10"/>
          </p:nvPr>
        </p:nvSpPr>
        <p:spPr/>
        <p:txBody>
          <a:bodyPr/>
          <a:lstStyle/>
          <a:p>
            <a:fld id="{D362F76E-3A5B-4D77-B573-59AA1A551B14}" type="datetimeFigureOut">
              <a:rPr lang="en-GB" smtClean="0"/>
              <a:t>20/09/2022</a:t>
            </a:fld>
            <a:endParaRPr lang="en-GB"/>
          </a:p>
        </p:txBody>
      </p:sp>
      <p:sp>
        <p:nvSpPr>
          <p:cNvPr id="8" name="Footer Placeholder 7">
            <a:extLst>
              <a:ext uri="{FF2B5EF4-FFF2-40B4-BE49-F238E27FC236}">
                <a16:creationId xmlns:a16="http://schemas.microsoft.com/office/drawing/2014/main" id="{E6728105-46F1-DEF7-5B84-C7E1B7D70E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6E13A-85C3-8617-7158-04DA9E808415}"/>
              </a:ext>
            </a:extLst>
          </p:cNvPr>
          <p:cNvSpPr>
            <a:spLocks noGrp="1"/>
          </p:cNvSpPr>
          <p:nvPr>
            <p:ph type="sldNum" sz="quarter" idx="12"/>
          </p:nvPr>
        </p:nvSpPr>
        <p:spPr/>
        <p:txBody>
          <a:bodyPr/>
          <a:lstStyle/>
          <a:p>
            <a:fld id="{D4754E68-251D-46DD-9D50-A627B3C2CAAD}" type="slidenum">
              <a:rPr lang="en-GB" smtClean="0"/>
              <a:t>‹#›</a:t>
            </a:fld>
            <a:endParaRPr lang="en-GB"/>
          </a:p>
        </p:txBody>
      </p:sp>
    </p:spTree>
    <p:extLst>
      <p:ext uri="{BB962C8B-B14F-4D97-AF65-F5344CB8AC3E}">
        <p14:creationId xmlns:p14="http://schemas.microsoft.com/office/powerpoint/2010/main" val="305626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2073F-1773-4F7B-3040-47EA45444C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1C0C0C-9E56-23A4-3CD7-FB36DA6E4C58}"/>
              </a:ext>
            </a:extLst>
          </p:cNvPr>
          <p:cNvSpPr>
            <a:spLocks noGrp="1"/>
          </p:cNvSpPr>
          <p:nvPr>
            <p:ph type="dt" sz="half" idx="10"/>
          </p:nvPr>
        </p:nvSpPr>
        <p:spPr/>
        <p:txBody>
          <a:bodyPr/>
          <a:lstStyle/>
          <a:p>
            <a:fld id="{D362F76E-3A5B-4D77-B573-59AA1A551B14}" type="datetimeFigureOut">
              <a:rPr lang="en-GB" smtClean="0"/>
              <a:t>20/09/2022</a:t>
            </a:fld>
            <a:endParaRPr lang="en-GB"/>
          </a:p>
        </p:txBody>
      </p:sp>
      <p:sp>
        <p:nvSpPr>
          <p:cNvPr id="4" name="Footer Placeholder 3">
            <a:extLst>
              <a:ext uri="{FF2B5EF4-FFF2-40B4-BE49-F238E27FC236}">
                <a16:creationId xmlns:a16="http://schemas.microsoft.com/office/drawing/2014/main" id="{5E6B6D1E-284D-1651-F584-8D3BCE05CA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B5C070-5679-44C4-B0C4-E99A6EEEB86A}"/>
              </a:ext>
            </a:extLst>
          </p:cNvPr>
          <p:cNvSpPr>
            <a:spLocks noGrp="1"/>
          </p:cNvSpPr>
          <p:nvPr>
            <p:ph type="sldNum" sz="quarter" idx="12"/>
          </p:nvPr>
        </p:nvSpPr>
        <p:spPr/>
        <p:txBody>
          <a:bodyPr/>
          <a:lstStyle/>
          <a:p>
            <a:fld id="{D4754E68-251D-46DD-9D50-A627B3C2CAAD}" type="slidenum">
              <a:rPr lang="en-GB" smtClean="0"/>
              <a:t>‹#›</a:t>
            </a:fld>
            <a:endParaRPr lang="en-GB"/>
          </a:p>
        </p:txBody>
      </p:sp>
    </p:spTree>
    <p:extLst>
      <p:ext uri="{BB962C8B-B14F-4D97-AF65-F5344CB8AC3E}">
        <p14:creationId xmlns:p14="http://schemas.microsoft.com/office/powerpoint/2010/main" val="237749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6B39F8-1D31-C984-A74A-323AC62AA5BA}"/>
              </a:ext>
            </a:extLst>
          </p:cNvPr>
          <p:cNvSpPr>
            <a:spLocks noGrp="1"/>
          </p:cNvSpPr>
          <p:nvPr>
            <p:ph type="dt" sz="half" idx="10"/>
          </p:nvPr>
        </p:nvSpPr>
        <p:spPr/>
        <p:txBody>
          <a:bodyPr/>
          <a:lstStyle/>
          <a:p>
            <a:fld id="{D362F76E-3A5B-4D77-B573-59AA1A551B14}" type="datetimeFigureOut">
              <a:rPr lang="en-GB" smtClean="0"/>
              <a:t>20/09/2022</a:t>
            </a:fld>
            <a:endParaRPr lang="en-GB"/>
          </a:p>
        </p:txBody>
      </p:sp>
      <p:sp>
        <p:nvSpPr>
          <p:cNvPr id="3" name="Footer Placeholder 2">
            <a:extLst>
              <a:ext uri="{FF2B5EF4-FFF2-40B4-BE49-F238E27FC236}">
                <a16:creationId xmlns:a16="http://schemas.microsoft.com/office/drawing/2014/main" id="{A03D1025-B0DB-20BA-F9E2-3FC7D7B538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453166-87B9-AF59-D035-C72DC799B332}"/>
              </a:ext>
            </a:extLst>
          </p:cNvPr>
          <p:cNvSpPr>
            <a:spLocks noGrp="1"/>
          </p:cNvSpPr>
          <p:nvPr>
            <p:ph type="sldNum" sz="quarter" idx="12"/>
          </p:nvPr>
        </p:nvSpPr>
        <p:spPr/>
        <p:txBody>
          <a:bodyPr/>
          <a:lstStyle/>
          <a:p>
            <a:fld id="{D4754E68-251D-46DD-9D50-A627B3C2CAAD}" type="slidenum">
              <a:rPr lang="en-GB" smtClean="0"/>
              <a:t>‹#›</a:t>
            </a:fld>
            <a:endParaRPr lang="en-GB"/>
          </a:p>
        </p:txBody>
      </p:sp>
    </p:spTree>
    <p:extLst>
      <p:ext uri="{BB962C8B-B14F-4D97-AF65-F5344CB8AC3E}">
        <p14:creationId xmlns:p14="http://schemas.microsoft.com/office/powerpoint/2010/main" val="247047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7B656-A983-ED7C-E00E-383A0246F2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B80540-43C2-6517-845A-2B265CF289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A40B01-1221-4F5A-C07B-CAAD4FD58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BBC7A4-5B78-D1E2-DC02-7961BAC01ADA}"/>
              </a:ext>
            </a:extLst>
          </p:cNvPr>
          <p:cNvSpPr>
            <a:spLocks noGrp="1"/>
          </p:cNvSpPr>
          <p:nvPr>
            <p:ph type="dt" sz="half" idx="10"/>
          </p:nvPr>
        </p:nvSpPr>
        <p:spPr/>
        <p:txBody>
          <a:bodyPr/>
          <a:lstStyle/>
          <a:p>
            <a:fld id="{D362F76E-3A5B-4D77-B573-59AA1A551B14}" type="datetimeFigureOut">
              <a:rPr lang="en-GB" smtClean="0"/>
              <a:t>20/09/2022</a:t>
            </a:fld>
            <a:endParaRPr lang="en-GB"/>
          </a:p>
        </p:txBody>
      </p:sp>
      <p:sp>
        <p:nvSpPr>
          <p:cNvPr id="6" name="Footer Placeholder 5">
            <a:extLst>
              <a:ext uri="{FF2B5EF4-FFF2-40B4-BE49-F238E27FC236}">
                <a16:creationId xmlns:a16="http://schemas.microsoft.com/office/drawing/2014/main" id="{6D772BB4-1F95-BF1D-0C5E-0856A1D64D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5D67FE-1C47-2B62-2660-C93A71F5AB56}"/>
              </a:ext>
            </a:extLst>
          </p:cNvPr>
          <p:cNvSpPr>
            <a:spLocks noGrp="1"/>
          </p:cNvSpPr>
          <p:nvPr>
            <p:ph type="sldNum" sz="quarter" idx="12"/>
          </p:nvPr>
        </p:nvSpPr>
        <p:spPr/>
        <p:txBody>
          <a:bodyPr/>
          <a:lstStyle/>
          <a:p>
            <a:fld id="{D4754E68-251D-46DD-9D50-A627B3C2CAAD}" type="slidenum">
              <a:rPr lang="en-GB" smtClean="0"/>
              <a:t>‹#›</a:t>
            </a:fld>
            <a:endParaRPr lang="en-GB"/>
          </a:p>
        </p:txBody>
      </p:sp>
    </p:spTree>
    <p:extLst>
      <p:ext uri="{BB962C8B-B14F-4D97-AF65-F5344CB8AC3E}">
        <p14:creationId xmlns:p14="http://schemas.microsoft.com/office/powerpoint/2010/main" val="17880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7456-EBB4-830D-DCA7-3E8B9880E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95F9D5-B454-87D5-28AE-92CCD8F61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0F6A5B-9039-385E-7A77-35461A8CD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7FC3A9-0C62-2FA3-B010-03FA6C503FD4}"/>
              </a:ext>
            </a:extLst>
          </p:cNvPr>
          <p:cNvSpPr>
            <a:spLocks noGrp="1"/>
          </p:cNvSpPr>
          <p:nvPr>
            <p:ph type="dt" sz="half" idx="10"/>
          </p:nvPr>
        </p:nvSpPr>
        <p:spPr/>
        <p:txBody>
          <a:bodyPr/>
          <a:lstStyle/>
          <a:p>
            <a:fld id="{D362F76E-3A5B-4D77-B573-59AA1A551B14}" type="datetimeFigureOut">
              <a:rPr lang="en-GB" smtClean="0"/>
              <a:t>20/09/2022</a:t>
            </a:fld>
            <a:endParaRPr lang="en-GB"/>
          </a:p>
        </p:txBody>
      </p:sp>
      <p:sp>
        <p:nvSpPr>
          <p:cNvPr id="6" name="Footer Placeholder 5">
            <a:extLst>
              <a:ext uri="{FF2B5EF4-FFF2-40B4-BE49-F238E27FC236}">
                <a16:creationId xmlns:a16="http://schemas.microsoft.com/office/drawing/2014/main" id="{D36A4146-CD77-F0CD-3551-8B5468E020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A4D55C-2B79-5ECC-F2CE-FF4F21591CC0}"/>
              </a:ext>
            </a:extLst>
          </p:cNvPr>
          <p:cNvSpPr>
            <a:spLocks noGrp="1"/>
          </p:cNvSpPr>
          <p:nvPr>
            <p:ph type="sldNum" sz="quarter" idx="12"/>
          </p:nvPr>
        </p:nvSpPr>
        <p:spPr/>
        <p:txBody>
          <a:bodyPr/>
          <a:lstStyle/>
          <a:p>
            <a:fld id="{D4754E68-251D-46DD-9D50-A627B3C2CAAD}" type="slidenum">
              <a:rPr lang="en-GB" smtClean="0"/>
              <a:t>‹#›</a:t>
            </a:fld>
            <a:endParaRPr lang="en-GB"/>
          </a:p>
        </p:txBody>
      </p:sp>
    </p:spTree>
    <p:extLst>
      <p:ext uri="{BB962C8B-B14F-4D97-AF65-F5344CB8AC3E}">
        <p14:creationId xmlns:p14="http://schemas.microsoft.com/office/powerpoint/2010/main" val="334855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F1D8DD-28DB-5BD4-3081-67963110C3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CB7BE-76DD-AA60-35D6-40BC1A046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3F7EA8-D1A6-0074-EDA4-2782F64F45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2F76E-3A5B-4D77-B573-59AA1A551B14}" type="datetimeFigureOut">
              <a:rPr lang="en-GB" smtClean="0"/>
              <a:t>20/09/2022</a:t>
            </a:fld>
            <a:endParaRPr lang="en-GB"/>
          </a:p>
        </p:txBody>
      </p:sp>
      <p:sp>
        <p:nvSpPr>
          <p:cNvPr id="5" name="Footer Placeholder 4">
            <a:extLst>
              <a:ext uri="{FF2B5EF4-FFF2-40B4-BE49-F238E27FC236}">
                <a16:creationId xmlns:a16="http://schemas.microsoft.com/office/drawing/2014/main" id="{A9DBF889-3E46-5C82-DEAB-0D4AF29FBE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70C2B1-678A-F954-5A9A-B715684ED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54E68-251D-46DD-9D50-A627B3C2CAAD}" type="slidenum">
              <a:rPr lang="en-GB" smtClean="0"/>
              <a:t>‹#›</a:t>
            </a:fld>
            <a:endParaRPr lang="en-GB"/>
          </a:p>
        </p:txBody>
      </p:sp>
    </p:spTree>
    <p:extLst>
      <p:ext uri="{BB962C8B-B14F-4D97-AF65-F5344CB8AC3E}">
        <p14:creationId xmlns:p14="http://schemas.microsoft.com/office/powerpoint/2010/main" val="264636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fif"/><Relationship Id="rId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y.morrisons.com/too-good-to-g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cpdonline.co.uk/knowledge-base/food-hygiene/how-to-reduce-and-manage-food-waste-in-your-restaura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D8A31A9-0D8A-B921-C1A5-91C7DBC13193}"/>
              </a:ext>
            </a:extLst>
          </p:cNvPr>
          <p:cNvSpPr>
            <a:spLocks noGrp="1"/>
          </p:cNvSpPr>
          <p:nvPr>
            <p:ph type="subTitle" idx="1"/>
          </p:nvPr>
        </p:nvSpPr>
        <p:spPr>
          <a:xfrm>
            <a:off x="838200" y="2698230"/>
            <a:ext cx="4467792" cy="3512177"/>
          </a:xfrm>
        </p:spPr>
        <p:txBody>
          <a:bodyPr>
            <a:normAutofit/>
          </a:bodyPr>
          <a:lstStyle/>
          <a:p>
            <a:pPr algn="l" fontAlgn="base">
              <a:buFont typeface="Arial" panose="020B0604020202020204" pitchFamily="34" charset="0"/>
              <a:buChar char="•"/>
            </a:pPr>
            <a:r>
              <a:rPr lang="en-GB" sz="2000" dirty="0">
                <a:solidFill>
                  <a:srgbClr val="FFFFFF"/>
                </a:solidFill>
                <a:effectLst/>
              </a:rPr>
              <a:t>Eradicate food poverty and food inequality</a:t>
            </a:r>
          </a:p>
          <a:p>
            <a:pPr algn="l" fontAlgn="base">
              <a:buFont typeface="Arial" panose="020B0604020202020204" pitchFamily="34" charset="0"/>
              <a:buChar char="•"/>
            </a:pPr>
            <a:r>
              <a:rPr lang="en-GB" sz="2000" dirty="0">
                <a:solidFill>
                  <a:srgbClr val="FFFFFF"/>
                </a:solidFill>
                <a:effectLst/>
              </a:rPr>
              <a:t>Increase the profile and importance of healthy eating</a:t>
            </a:r>
          </a:p>
          <a:p>
            <a:pPr algn="l" fontAlgn="base">
              <a:buFont typeface="Arial" panose="020B0604020202020204" pitchFamily="34" charset="0"/>
              <a:buChar char="•"/>
            </a:pPr>
            <a:r>
              <a:rPr lang="en-GB" sz="2000" dirty="0">
                <a:solidFill>
                  <a:srgbClr val="FFFFFF"/>
                </a:solidFill>
                <a:effectLst/>
              </a:rPr>
              <a:t>Support local farmers and producers</a:t>
            </a:r>
          </a:p>
          <a:p>
            <a:pPr algn="l" fontAlgn="base">
              <a:buFont typeface="Arial" panose="020B0604020202020204" pitchFamily="34" charset="0"/>
              <a:buChar char="•"/>
            </a:pPr>
            <a:r>
              <a:rPr lang="en-GB" sz="2000" dirty="0">
                <a:solidFill>
                  <a:srgbClr val="FFFFFF"/>
                </a:solidFill>
                <a:effectLst/>
              </a:rPr>
              <a:t>Educate young people about growing and cooking</a:t>
            </a:r>
          </a:p>
          <a:p>
            <a:pPr algn="l" fontAlgn="base">
              <a:buFont typeface="Arial" panose="020B0604020202020204" pitchFamily="34" charset="0"/>
              <a:buChar char="•"/>
            </a:pPr>
            <a:r>
              <a:rPr lang="en-GB" sz="2000" dirty="0">
                <a:solidFill>
                  <a:srgbClr val="FFFFFF"/>
                </a:solidFill>
                <a:effectLst/>
              </a:rPr>
              <a:t>Encourage the ‘buy local’ theme</a:t>
            </a:r>
          </a:p>
          <a:p>
            <a:br>
              <a:rPr lang="en-GB" sz="1500" dirty="0">
                <a:solidFill>
                  <a:srgbClr val="FFFFFF"/>
                </a:solidFill>
                <a:effectLst/>
              </a:rPr>
            </a:br>
            <a:endParaRPr lang="en-GB" sz="1500" dirty="0">
              <a:solidFill>
                <a:srgbClr val="FFFFFF"/>
              </a:solidFill>
            </a:endParaRPr>
          </a:p>
        </p:txBody>
      </p:sp>
      <p:pic>
        <p:nvPicPr>
          <p:cNvPr id="4" name="Picture 2">
            <a:extLst>
              <a:ext uri="{FF2B5EF4-FFF2-40B4-BE49-F238E27FC236}">
                <a16:creationId xmlns:a16="http://schemas.microsoft.com/office/drawing/2014/main" id="{99DA9F9C-9099-2885-BC92-6740921EBA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09837" y="1374798"/>
            <a:ext cx="4135977"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97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7">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49">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463529-8205-ADC1-F069-E85A480D8875}"/>
              </a:ext>
            </a:extLst>
          </p:cNvPr>
          <p:cNvSpPr>
            <a:spLocks noGrp="1"/>
          </p:cNvSpPr>
          <p:nvPr>
            <p:ph type="title"/>
          </p:nvPr>
        </p:nvSpPr>
        <p:spPr>
          <a:xfrm>
            <a:off x="404553" y="3091928"/>
            <a:ext cx="9079991" cy="2387600"/>
          </a:xfrm>
        </p:spPr>
        <p:txBody>
          <a:bodyPr vert="horz" lIns="91440" tIns="45720" rIns="91440" bIns="45720" rtlCol="0" anchor="b">
            <a:normAutofit/>
          </a:bodyPr>
          <a:lstStyle/>
          <a:p>
            <a:r>
              <a:rPr lang="en-US" sz="7200" kern="1200">
                <a:solidFill>
                  <a:schemeClr val="bg1"/>
                </a:solidFill>
                <a:latin typeface="+mj-lt"/>
                <a:ea typeface="+mj-ea"/>
                <a:cs typeface="+mj-cs"/>
              </a:rPr>
              <a:t>How can you get involved? </a:t>
            </a:r>
          </a:p>
        </p:txBody>
      </p:sp>
      <p:sp>
        <p:nvSpPr>
          <p:cNvPr id="52" name="Rectangle: Rounded Corners 5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Tree>
    <p:extLst>
      <p:ext uri="{BB962C8B-B14F-4D97-AF65-F5344CB8AC3E}">
        <p14:creationId xmlns:p14="http://schemas.microsoft.com/office/powerpoint/2010/main" val="36976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AF9055A-9FD0-45AC-B6E5-2029CC5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pic>
        <p:nvPicPr>
          <p:cNvPr id="5" name="Picture 4" descr="Logo, company name&#10;&#10;Description automatically generated">
            <a:extLst>
              <a:ext uri="{FF2B5EF4-FFF2-40B4-BE49-F238E27FC236}">
                <a16:creationId xmlns:a16="http://schemas.microsoft.com/office/drawing/2014/main" id="{503FD6ED-944A-478E-74CE-071BCD057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62" y="1610949"/>
            <a:ext cx="2872521" cy="3636101"/>
          </a:xfrm>
          <a:prstGeom prst="rect">
            <a:avLst/>
          </a:prstGeom>
        </p:spPr>
      </p:pic>
      <p:pic>
        <p:nvPicPr>
          <p:cNvPr id="7" name="Picture 6" descr="Text, logo&#10;&#10;Description automatically generated">
            <a:extLst>
              <a:ext uri="{FF2B5EF4-FFF2-40B4-BE49-F238E27FC236}">
                <a16:creationId xmlns:a16="http://schemas.microsoft.com/office/drawing/2014/main" id="{1D09D4DB-8574-AC3B-0943-A52D5EAA9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426" y="1901063"/>
            <a:ext cx="2872521" cy="3055873"/>
          </a:xfrm>
          <a:prstGeom prst="rect">
            <a:avLst/>
          </a:prstGeom>
        </p:spPr>
      </p:pic>
      <p:sp>
        <p:nvSpPr>
          <p:cNvPr id="3" name="Content Placeholder 2">
            <a:extLst>
              <a:ext uri="{FF2B5EF4-FFF2-40B4-BE49-F238E27FC236}">
                <a16:creationId xmlns:a16="http://schemas.microsoft.com/office/drawing/2014/main" id="{9F629B27-FAB4-FDE9-B0EC-4FC740F6EEA6}"/>
              </a:ext>
            </a:extLst>
          </p:cNvPr>
          <p:cNvSpPr>
            <a:spLocks noGrp="1"/>
          </p:cNvSpPr>
          <p:nvPr>
            <p:ph idx="1"/>
          </p:nvPr>
        </p:nvSpPr>
        <p:spPr>
          <a:xfrm>
            <a:off x="8016641" y="749508"/>
            <a:ext cx="3410309" cy="5381292"/>
          </a:xfrm>
        </p:spPr>
        <p:txBody>
          <a:bodyPr>
            <a:normAutofit/>
          </a:bodyPr>
          <a:lstStyle/>
          <a:p>
            <a:pPr marL="0" indent="0">
              <a:buNone/>
            </a:pPr>
            <a:endParaRPr lang="en-GB" sz="2000" dirty="0">
              <a:solidFill>
                <a:schemeClr val="tx1">
                  <a:alpha val="60000"/>
                </a:schemeClr>
              </a:solidFill>
              <a:latin typeface="source-serif-pro"/>
            </a:endParaRPr>
          </a:p>
          <a:p>
            <a:pPr marL="0" indent="0">
              <a:buNone/>
            </a:pPr>
            <a:endParaRPr lang="en-GB" sz="2000" dirty="0">
              <a:solidFill>
                <a:schemeClr val="tx1">
                  <a:alpha val="60000"/>
                </a:schemeClr>
              </a:solidFill>
            </a:endParaRPr>
          </a:p>
        </p:txBody>
      </p:sp>
      <p:sp>
        <p:nvSpPr>
          <p:cNvPr id="8" name="TextBox 7">
            <a:extLst>
              <a:ext uri="{FF2B5EF4-FFF2-40B4-BE49-F238E27FC236}">
                <a16:creationId xmlns:a16="http://schemas.microsoft.com/office/drawing/2014/main" id="{28776EF4-3B93-1E62-3985-66631DBF19FC}"/>
              </a:ext>
            </a:extLst>
          </p:cNvPr>
          <p:cNvSpPr txBox="1"/>
          <p:nvPr/>
        </p:nvSpPr>
        <p:spPr>
          <a:xfrm>
            <a:off x="8267826" y="2474774"/>
            <a:ext cx="2907938" cy="2123658"/>
          </a:xfrm>
          <a:prstGeom prst="rect">
            <a:avLst/>
          </a:prstGeom>
          <a:noFill/>
        </p:spPr>
        <p:txBody>
          <a:bodyPr wrap="square" rtlCol="0">
            <a:spAutoFit/>
          </a:bodyPr>
          <a:lstStyle/>
          <a:p>
            <a:r>
              <a:rPr lang="en-GB" sz="4400" dirty="0"/>
              <a:t>Partnership working is critical</a:t>
            </a:r>
          </a:p>
        </p:txBody>
      </p:sp>
      <p:sp>
        <p:nvSpPr>
          <p:cNvPr id="9" name="TextBox 8">
            <a:extLst>
              <a:ext uri="{FF2B5EF4-FFF2-40B4-BE49-F238E27FC236}">
                <a16:creationId xmlns:a16="http://schemas.microsoft.com/office/drawing/2014/main" id="{509F3905-F29A-6F8B-5F73-45E8D6DCE0DC}"/>
              </a:ext>
            </a:extLst>
          </p:cNvPr>
          <p:cNvSpPr txBox="1"/>
          <p:nvPr/>
        </p:nvSpPr>
        <p:spPr>
          <a:xfrm>
            <a:off x="765050" y="6130800"/>
            <a:ext cx="5085398" cy="369332"/>
          </a:xfrm>
          <a:prstGeom prst="rect">
            <a:avLst/>
          </a:prstGeom>
          <a:noFill/>
        </p:spPr>
        <p:txBody>
          <a:bodyPr wrap="square" rtlCol="0">
            <a:spAutoFit/>
          </a:bodyPr>
          <a:lstStyle/>
          <a:p>
            <a:r>
              <a:rPr lang="en-GB" dirty="0"/>
              <a:t>Rachel Mallows, MBE DL</a:t>
            </a:r>
          </a:p>
        </p:txBody>
      </p:sp>
    </p:spTree>
    <p:extLst>
      <p:ext uri="{BB962C8B-B14F-4D97-AF65-F5344CB8AC3E}">
        <p14:creationId xmlns:p14="http://schemas.microsoft.com/office/powerpoint/2010/main" val="548305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acro image shot of blueberries">
            <a:extLst>
              <a:ext uri="{FF2B5EF4-FFF2-40B4-BE49-F238E27FC236}">
                <a16:creationId xmlns:a16="http://schemas.microsoft.com/office/drawing/2014/main" id="{322E196B-7EBD-135F-15E2-03DC99D5C701}"/>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0503" y="-2307586"/>
            <a:ext cx="12300857" cy="7271472"/>
          </a:xfrm>
          <a:prstGeom prst="rect">
            <a:avLst/>
          </a:prstGeom>
          <a:gradFill flip="none" rotWithShape="1">
            <a:gsLst>
              <a:gs pos="11000">
                <a:schemeClr val="accent3">
                  <a:lumMod val="5000"/>
                  <a:lumOff val="95000"/>
                </a:schemeClr>
              </a:gs>
              <a:gs pos="46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p:spPr>
      </p:pic>
      <p:sp>
        <p:nvSpPr>
          <p:cNvPr id="4" name="Text Box 7">
            <a:extLst>
              <a:ext uri="{FF2B5EF4-FFF2-40B4-BE49-F238E27FC236}">
                <a16:creationId xmlns:a16="http://schemas.microsoft.com/office/drawing/2014/main" id="{FFCCB879-43C8-D98C-18E4-DAA51522B461}"/>
              </a:ext>
            </a:extLst>
          </p:cNvPr>
          <p:cNvSpPr txBox="1"/>
          <p:nvPr/>
        </p:nvSpPr>
        <p:spPr>
          <a:xfrm>
            <a:off x="6089967" y="3059112"/>
            <a:ext cx="1370965" cy="59055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3600" b="1" dirty="0">
                <a:effectLst/>
                <a:latin typeface="Eras Light ITC" panose="020B0402030504020804" pitchFamily="34" charset="0"/>
                <a:ea typeface="Calibri" panose="020F0502020204030204" pitchFamily="34" charset="0"/>
                <a:cs typeface="Arial" panose="020B0604020202020204" pitchFamily="34" charset="0"/>
              </a:rPr>
              <a:t>Circle </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 Box 1">
            <a:extLst>
              <a:ext uri="{FF2B5EF4-FFF2-40B4-BE49-F238E27FC236}">
                <a16:creationId xmlns:a16="http://schemas.microsoft.com/office/drawing/2014/main" id="{ECE20007-3140-56CF-06A6-43A6CAB0FCFE}"/>
              </a:ext>
            </a:extLst>
          </p:cNvPr>
          <p:cNvSpPr txBox="1"/>
          <p:nvPr/>
        </p:nvSpPr>
        <p:spPr>
          <a:xfrm>
            <a:off x="4731067" y="3059112"/>
            <a:ext cx="879475" cy="7588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3600" b="1" dirty="0">
                <a:effectLst/>
                <a:latin typeface="Eras Light ITC" panose="020B0402030504020804" pitchFamily="34" charset="0"/>
                <a:ea typeface="Calibri" panose="020F0502020204030204" pitchFamily="34" charset="0"/>
                <a:cs typeface="Arial" panose="020B0604020202020204" pitchFamily="34" charset="0"/>
              </a:rPr>
              <a:t>Full</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Graphic 6" descr="Circles with arrows with solid fill">
            <a:extLst>
              <a:ext uri="{FF2B5EF4-FFF2-40B4-BE49-F238E27FC236}">
                <a16:creationId xmlns:a16="http://schemas.microsoft.com/office/drawing/2014/main" id="{458B68A4-6024-F8C8-9BFD-47C85F7BF9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7037" y="3040062"/>
            <a:ext cx="683895" cy="660400"/>
          </a:xfrm>
          <a:prstGeom prst="rect">
            <a:avLst/>
          </a:prstGeom>
        </p:spPr>
      </p:pic>
      <p:grpSp>
        <p:nvGrpSpPr>
          <p:cNvPr id="11" name="Group 10">
            <a:extLst>
              <a:ext uri="{FF2B5EF4-FFF2-40B4-BE49-F238E27FC236}">
                <a16:creationId xmlns:a16="http://schemas.microsoft.com/office/drawing/2014/main" id="{C981F9B4-0A5B-040D-C66E-08496857FF52}"/>
              </a:ext>
            </a:extLst>
          </p:cNvPr>
          <p:cNvGrpSpPr/>
          <p:nvPr/>
        </p:nvGrpSpPr>
        <p:grpSpPr>
          <a:xfrm>
            <a:off x="2523807" y="5153660"/>
            <a:ext cx="6514465" cy="777240"/>
            <a:chOff x="2523807" y="5153660"/>
            <a:chExt cx="6514465" cy="777240"/>
          </a:xfrm>
        </p:grpSpPr>
        <p:pic>
          <p:nvPicPr>
            <p:cNvPr id="7" name="Picture 6" descr="Text&#10;&#10;Description automatically generated with low confidence">
              <a:extLst>
                <a:ext uri="{FF2B5EF4-FFF2-40B4-BE49-F238E27FC236}">
                  <a16:creationId xmlns:a16="http://schemas.microsoft.com/office/drawing/2014/main" id="{9B0BA7B1-2E01-3C9C-F110-6A2D44665B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2487" y="5302885"/>
              <a:ext cx="1844675" cy="492125"/>
            </a:xfrm>
            <a:prstGeom prst="rect">
              <a:avLst/>
            </a:prstGeom>
          </p:spPr>
        </p:pic>
        <p:pic>
          <p:nvPicPr>
            <p:cNvPr id="8" name="Picture 7" descr="Diagram, logo&#10;&#10;Description automatically generated">
              <a:extLst>
                <a:ext uri="{FF2B5EF4-FFF2-40B4-BE49-F238E27FC236}">
                  <a16:creationId xmlns:a16="http://schemas.microsoft.com/office/drawing/2014/main" id="{D188BEBD-111E-77FC-C7D7-B8CA9772B8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0577" y="5153660"/>
              <a:ext cx="685800" cy="777240"/>
            </a:xfrm>
            <a:prstGeom prst="rect">
              <a:avLst/>
            </a:prstGeom>
          </p:spPr>
        </p:pic>
        <p:pic>
          <p:nvPicPr>
            <p:cNvPr id="9" name="Picture 8" descr="UK Community Renewal Fund - Nottingham City Council">
              <a:extLst>
                <a:ext uri="{FF2B5EF4-FFF2-40B4-BE49-F238E27FC236}">
                  <a16:creationId xmlns:a16="http://schemas.microsoft.com/office/drawing/2014/main" id="{D850DB18-3BA4-3866-255F-53E8EECBBD9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23807" y="5213350"/>
              <a:ext cx="1673860" cy="657225"/>
            </a:xfrm>
            <a:prstGeom prst="rect">
              <a:avLst/>
            </a:prstGeom>
            <a:noFill/>
            <a:ln>
              <a:noFill/>
            </a:ln>
          </p:spPr>
        </p:pic>
        <p:pic>
          <p:nvPicPr>
            <p:cNvPr id="10" name="Picture 9" descr="Northamptonshire Acre">
              <a:extLst>
                <a:ext uri="{FF2B5EF4-FFF2-40B4-BE49-F238E27FC236}">
                  <a16:creationId xmlns:a16="http://schemas.microsoft.com/office/drawing/2014/main" id="{A0AC2BC2-7219-1CC4-82AF-8206CF8B969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44522" y="5169535"/>
              <a:ext cx="793750" cy="738505"/>
            </a:xfrm>
            <a:prstGeom prst="rect">
              <a:avLst/>
            </a:prstGeom>
            <a:noFill/>
            <a:ln>
              <a:noFill/>
            </a:ln>
          </p:spPr>
        </p:pic>
      </p:grpSp>
      <p:pic>
        <p:nvPicPr>
          <p:cNvPr id="2050" name="Picture 2">
            <a:extLst>
              <a:ext uri="{FF2B5EF4-FFF2-40B4-BE49-F238E27FC236}">
                <a16:creationId xmlns:a16="http://schemas.microsoft.com/office/drawing/2014/main" id="{C2A6D2A0-DC41-9581-C4A6-F9FBE83587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3429" y="656908"/>
            <a:ext cx="2703026" cy="2685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536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4" name="Freeform: Shape 13">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C3ADA8F-CAEF-E27B-ACE3-FB5AB3C739D7}"/>
              </a:ext>
            </a:extLst>
          </p:cNvPr>
          <p:cNvSpPr>
            <a:spLocks noGrp="1"/>
          </p:cNvSpPr>
          <p:nvPr>
            <p:ph type="title"/>
          </p:nvPr>
        </p:nvSpPr>
        <p:spPr>
          <a:xfrm>
            <a:off x="457200" y="662400"/>
            <a:ext cx="3691851" cy="1492132"/>
          </a:xfrm>
        </p:spPr>
        <p:txBody>
          <a:bodyPr anchor="t">
            <a:normAutofit/>
          </a:bodyPr>
          <a:lstStyle/>
          <a:p>
            <a:r>
              <a:rPr lang="en-GB" dirty="0">
                <a:solidFill>
                  <a:schemeClr val="bg1"/>
                </a:solidFill>
              </a:rPr>
              <a:t>Our Food Map</a:t>
            </a:r>
          </a:p>
        </p:txBody>
      </p:sp>
      <p:sp>
        <p:nvSpPr>
          <p:cNvPr id="3" name="Content Placeholder 2">
            <a:extLst>
              <a:ext uri="{FF2B5EF4-FFF2-40B4-BE49-F238E27FC236}">
                <a16:creationId xmlns:a16="http://schemas.microsoft.com/office/drawing/2014/main" id="{F86676FD-3F67-C96D-FF3D-615C122C504E}"/>
              </a:ext>
            </a:extLst>
          </p:cNvPr>
          <p:cNvSpPr>
            <a:spLocks noGrp="1"/>
          </p:cNvSpPr>
          <p:nvPr>
            <p:ph idx="1"/>
          </p:nvPr>
        </p:nvSpPr>
        <p:spPr>
          <a:xfrm>
            <a:off x="548640" y="2286000"/>
            <a:ext cx="3600411" cy="3844800"/>
          </a:xfrm>
        </p:spPr>
        <p:txBody>
          <a:bodyPr>
            <a:normAutofit/>
          </a:bodyPr>
          <a:lstStyle/>
          <a:p>
            <a:pPr algn="l" fontAlgn="base"/>
            <a:r>
              <a:rPr lang="en-GB" sz="1400" b="0" i="0" dirty="0">
                <a:solidFill>
                  <a:srgbClr val="231F20"/>
                </a:solidFill>
                <a:effectLst/>
                <a:highlight>
                  <a:srgbClr val="00FF00"/>
                </a:highlight>
                <a:latin typeface="Catamaran"/>
              </a:rPr>
              <a:t>– Community Cafes</a:t>
            </a:r>
          </a:p>
          <a:p>
            <a:pPr algn="l" fontAlgn="base"/>
            <a:r>
              <a:rPr lang="en-GB" sz="1400" b="0" i="0" dirty="0">
                <a:solidFill>
                  <a:srgbClr val="231F20"/>
                </a:solidFill>
                <a:effectLst/>
                <a:highlight>
                  <a:srgbClr val="00FF00"/>
                </a:highlight>
                <a:latin typeface="Catamaran"/>
              </a:rPr>
              <a:t> – Foodbanks and Food Larders</a:t>
            </a:r>
          </a:p>
          <a:p>
            <a:pPr algn="l" fontAlgn="base"/>
            <a:r>
              <a:rPr lang="en-GB" sz="1400" b="0" i="0" dirty="0">
                <a:solidFill>
                  <a:srgbClr val="231F20"/>
                </a:solidFill>
                <a:effectLst/>
                <a:highlight>
                  <a:srgbClr val="00FF00"/>
                </a:highlight>
                <a:latin typeface="Catamaran"/>
              </a:rPr>
              <a:t> – Farm Shops</a:t>
            </a:r>
          </a:p>
          <a:p>
            <a:pPr algn="l" fontAlgn="base"/>
            <a:r>
              <a:rPr lang="en-GB" sz="1400" b="0" i="0" dirty="0">
                <a:solidFill>
                  <a:srgbClr val="231F20"/>
                </a:solidFill>
                <a:effectLst/>
                <a:highlight>
                  <a:srgbClr val="00FF00"/>
                </a:highlight>
                <a:latin typeface="Catamaran"/>
              </a:rPr>
              <a:t> – Refill Shops and Vans</a:t>
            </a:r>
          </a:p>
          <a:p>
            <a:pPr algn="l" fontAlgn="base"/>
            <a:r>
              <a:rPr lang="en-GB" sz="1400" b="0" i="0" dirty="0">
                <a:solidFill>
                  <a:srgbClr val="231F20"/>
                </a:solidFill>
                <a:effectLst/>
                <a:highlight>
                  <a:srgbClr val="00FF00"/>
                </a:highlight>
                <a:latin typeface="Catamaran"/>
              </a:rPr>
              <a:t> – Food Waste Reduction</a:t>
            </a:r>
          </a:p>
          <a:p>
            <a:pPr algn="l" fontAlgn="base"/>
            <a:r>
              <a:rPr lang="en-GB" sz="1400" b="0" i="0" dirty="0">
                <a:solidFill>
                  <a:srgbClr val="231F20"/>
                </a:solidFill>
                <a:effectLst/>
                <a:highlight>
                  <a:srgbClr val="00FF00"/>
                </a:highlight>
                <a:latin typeface="Catamaran"/>
              </a:rPr>
              <a:t> – Community Gardens</a:t>
            </a:r>
          </a:p>
          <a:p>
            <a:pPr algn="l" fontAlgn="base"/>
            <a:r>
              <a:rPr lang="en-GB" sz="1400" b="0" i="0" dirty="0">
                <a:solidFill>
                  <a:srgbClr val="231F20"/>
                </a:solidFill>
                <a:effectLst/>
                <a:highlight>
                  <a:srgbClr val="00FF00"/>
                </a:highlight>
                <a:latin typeface="Catamaran"/>
              </a:rPr>
              <a:t> – Cafes, Pubs and Hospitality</a:t>
            </a:r>
          </a:p>
          <a:p>
            <a:pPr algn="l" fontAlgn="base"/>
            <a:r>
              <a:rPr lang="en-GB" sz="1400" b="0" i="0" dirty="0">
                <a:solidFill>
                  <a:srgbClr val="231F20"/>
                </a:solidFill>
                <a:effectLst/>
                <a:highlight>
                  <a:srgbClr val="00FF00"/>
                </a:highlight>
                <a:latin typeface="Catamaran"/>
              </a:rPr>
              <a:t> – Food Manufacturers and Farmers</a:t>
            </a:r>
          </a:p>
          <a:p>
            <a:endParaRPr lang="en-GB" sz="2000" dirty="0">
              <a:solidFill>
                <a:schemeClr val="bg1">
                  <a:alpha val="60000"/>
                </a:schemeClr>
              </a:solidFill>
            </a:endParaRPr>
          </a:p>
        </p:txBody>
      </p:sp>
      <p:pic>
        <p:nvPicPr>
          <p:cNvPr id="5" name="Picture 4">
            <a:extLst>
              <a:ext uri="{FF2B5EF4-FFF2-40B4-BE49-F238E27FC236}">
                <a16:creationId xmlns:a16="http://schemas.microsoft.com/office/drawing/2014/main" id="{6ED99D19-E3C1-2180-6879-0B6FE5E6C71D}"/>
              </a:ext>
            </a:extLst>
          </p:cNvPr>
          <p:cNvPicPr>
            <a:picLocks noChangeAspect="1"/>
          </p:cNvPicPr>
          <p:nvPr/>
        </p:nvPicPr>
        <p:blipFill>
          <a:blip r:embed="rId3"/>
          <a:stretch>
            <a:fillRect/>
          </a:stretch>
        </p:blipFill>
        <p:spPr>
          <a:xfrm>
            <a:off x="5945987" y="643469"/>
            <a:ext cx="4944317" cy="5571062"/>
          </a:xfrm>
          <a:prstGeom prst="rect">
            <a:avLst/>
          </a:prstGeom>
        </p:spPr>
      </p:pic>
    </p:spTree>
    <p:extLst>
      <p:ext uri="{BB962C8B-B14F-4D97-AF65-F5344CB8AC3E}">
        <p14:creationId xmlns:p14="http://schemas.microsoft.com/office/powerpoint/2010/main" val="86141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result for logo too good to go">
            <a:extLst>
              <a:ext uri="{FF2B5EF4-FFF2-40B4-BE49-F238E27FC236}">
                <a16:creationId xmlns:a16="http://schemas.microsoft.com/office/drawing/2014/main" id="{1B465F53-73A4-19BA-CEA4-73925CEE56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29130" y="1123527"/>
            <a:ext cx="2865495" cy="2063157"/>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D4BDCD00-BA97-40D8-93CD-0A9CA931BE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2080" y="3429000"/>
            <a:ext cx="26365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logo food loop">
            <a:extLst>
              <a:ext uri="{FF2B5EF4-FFF2-40B4-BE49-F238E27FC236}">
                <a16:creationId xmlns:a16="http://schemas.microsoft.com/office/drawing/2014/main" id="{D6197AEA-411D-93FF-BEE5-193133246CB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80170" y="3671316"/>
            <a:ext cx="2576914" cy="2057011"/>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2D631E40-F51C-4828-B23B-DF9035132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32" name="Picture 8" descr="See the source image">
            <a:extLst>
              <a:ext uri="{FF2B5EF4-FFF2-40B4-BE49-F238E27FC236}">
                <a16:creationId xmlns:a16="http://schemas.microsoft.com/office/drawing/2014/main" id="{15EB7E24-8AD1-B1E7-CE34-E23A0E46CE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4222" b="34519"/>
          <a:stretch/>
        </p:blipFill>
        <p:spPr bwMode="auto">
          <a:xfrm>
            <a:off x="4886676" y="2459308"/>
            <a:ext cx="6184580" cy="193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64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961B109-13D9-CECE-FEE0-6BFC3F60D102}"/>
              </a:ext>
            </a:extLst>
          </p:cNvPr>
          <p:cNvPicPr>
            <a:picLocks noGrp="1" noChangeAspect="1"/>
          </p:cNvPicPr>
          <p:nvPr>
            <p:ph idx="1"/>
          </p:nvPr>
        </p:nvPicPr>
        <p:blipFill>
          <a:blip r:embed="rId3"/>
          <a:stretch>
            <a:fillRect/>
          </a:stretch>
        </p:blipFill>
        <p:spPr>
          <a:xfrm>
            <a:off x="643467" y="1493350"/>
            <a:ext cx="10905066" cy="3871298"/>
          </a:xfrm>
          <a:prstGeom prst="rect">
            <a:avLst/>
          </a:prstGeom>
        </p:spPr>
      </p:pic>
    </p:spTree>
    <p:extLst>
      <p:ext uri="{BB962C8B-B14F-4D97-AF65-F5344CB8AC3E}">
        <p14:creationId xmlns:p14="http://schemas.microsoft.com/office/powerpoint/2010/main" val="254487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BB6544-8D12-78CE-12A7-85AC51E8D501}"/>
              </a:ext>
            </a:extLst>
          </p:cNvPr>
          <p:cNvPicPr>
            <a:picLocks noGrp="1" noChangeAspect="1"/>
          </p:cNvPicPr>
          <p:nvPr>
            <p:ph idx="1"/>
          </p:nvPr>
        </p:nvPicPr>
        <p:blipFill>
          <a:blip r:embed="rId3"/>
          <a:stretch>
            <a:fillRect/>
          </a:stretch>
        </p:blipFill>
        <p:spPr>
          <a:xfrm>
            <a:off x="2418728" y="643466"/>
            <a:ext cx="7354543" cy="5571067"/>
          </a:xfrm>
          <a:prstGeom prst="rect">
            <a:avLst/>
          </a:prstGeom>
        </p:spPr>
      </p:pic>
    </p:spTree>
    <p:extLst>
      <p:ext uri="{BB962C8B-B14F-4D97-AF65-F5344CB8AC3E}">
        <p14:creationId xmlns:p14="http://schemas.microsoft.com/office/powerpoint/2010/main" val="279725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983E-6EB4-2231-1BFB-91B3BFA86FD4}"/>
              </a:ext>
            </a:extLst>
          </p:cNvPr>
          <p:cNvSpPr>
            <a:spLocks noGrp="1"/>
          </p:cNvSpPr>
          <p:nvPr>
            <p:ph type="title"/>
          </p:nvPr>
        </p:nvSpPr>
        <p:spPr>
          <a:xfrm>
            <a:off x="2951813" y="353934"/>
            <a:ext cx="10515600" cy="654206"/>
          </a:xfrm>
        </p:spPr>
        <p:txBody>
          <a:bodyPr>
            <a:normAutofit fontScale="90000"/>
          </a:bodyPr>
          <a:lstStyle/>
          <a:p>
            <a:r>
              <a:rPr lang="en-GB" dirty="0">
                <a:hlinkClick r:id="rId3"/>
              </a:rPr>
              <a:t>Too Good To Go | Morrisons</a:t>
            </a:r>
            <a:r>
              <a:rPr lang="en-GB" dirty="0"/>
              <a:t> </a:t>
            </a:r>
          </a:p>
        </p:txBody>
      </p:sp>
      <p:sp>
        <p:nvSpPr>
          <p:cNvPr id="3" name="Content Placeholder 2">
            <a:extLst>
              <a:ext uri="{FF2B5EF4-FFF2-40B4-BE49-F238E27FC236}">
                <a16:creationId xmlns:a16="http://schemas.microsoft.com/office/drawing/2014/main" id="{D80950B4-82F1-1839-A5E3-F2CAAC5657E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30FA302-1736-3F35-6AF7-B29342E1BC09}"/>
              </a:ext>
            </a:extLst>
          </p:cNvPr>
          <p:cNvPicPr>
            <a:picLocks noChangeAspect="1"/>
          </p:cNvPicPr>
          <p:nvPr/>
        </p:nvPicPr>
        <p:blipFill>
          <a:blip r:embed="rId4"/>
          <a:stretch>
            <a:fillRect/>
          </a:stretch>
        </p:blipFill>
        <p:spPr>
          <a:xfrm>
            <a:off x="942975" y="895350"/>
            <a:ext cx="10306050" cy="5067300"/>
          </a:xfrm>
          <a:prstGeom prst="rect">
            <a:avLst/>
          </a:prstGeom>
        </p:spPr>
      </p:pic>
    </p:spTree>
    <p:extLst>
      <p:ext uri="{BB962C8B-B14F-4D97-AF65-F5344CB8AC3E}">
        <p14:creationId xmlns:p14="http://schemas.microsoft.com/office/powerpoint/2010/main" val="208904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1" name="Rectangle 30">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913E688-596E-8B0C-E00A-126D645E20B2}"/>
              </a:ext>
            </a:extLst>
          </p:cNvPr>
          <p:cNvSpPr>
            <a:spLocks noGrp="1"/>
          </p:cNvSpPr>
          <p:nvPr>
            <p:ph idx="1"/>
          </p:nvPr>
        </p:nvSpPr>
        <p:spPr>
          <a:xfrm>
            <a:off x="3117273" y="586822"/>
            <a:ext cx="6968836" cy="1645920"/>
          </a:xfrm>
        </p:spPr>
        <p:txBody>
          <a:bodyPr anchor="ctr">
            <a:normAutofit/>
          </a:bodyPr>
          <a:lstStyle/>
          <a:p>
            <a:pPr marL="0" indent="0">
              <a:buNone/>
            </a:pPr>
            <a:r>
              <a:rPr lang="en-GB" dirty="0">
                <a:latin typeface="source-serif-pro"/>
                <a:hlinkClick r:id="rId3">
                  <a:extLst>
                    <a:ext uri="{A12FA001-AC4F-418D-AE19-62706E023703}">
                      <ahyp:hlinkClr xmlns:ahyp="http://schemas.microsoft.com/office/drawing/2018/hyperlinkcolor" val="tx"/>
                    </a:ext>
                  </a:extLst>
                </a:hlinkClick>
              </a:rPr>
              <a:t>T</a:t>
            </a:r>
            <a:r>
              <a:rPr lang="en-GB" i="0" dirty="0">
                <a:effectLst/>
                <a:latin typeface="source-serif-pro"/>
                <a:hlinkClick r:id="rId3">
                  <a:extLst>
                    <a:ext uri="{A12FA001-AC4F-418D-AE19-62706E023703}">
                      <ahyp:hlinkClr xmlns:ahyp="http://schemas.microsoft.com/office/drawing/2018/hyperlinkcolor" val="tx"/>
                    </a:ext>
                  </a:extLst>
                </a:hlinkClick>
              </a:rPr>
              <a:t>he equivalent of 320 million meals is thrown away every year by restaurants in the UK, five times the population of the UK!</a:t>
            </a:r>
            <a:endParaRPr lang="en-GB" i="0" dirty="0">
              <a:effectLst/>
              <a:latin typeface="source-serif-pro"/>
            </a:endParaRPr>
          </a:p>
          <a:p>
            <a:endParaRPr lang="en-GB" sz="1800" dirty="0"/>
          </a:p>
        </p:txBody>
      </p:sp>
      <p:pic>
        <p:nvPicPr>
          <p:cNvPr id="20" name="Picture 19">
            <a:extLst>
              <a:ext uri="{FF2B5EF4-FFF2-40B4-BE49-F238E27FC236}">
                <a16:creationId xmlns:a16="http://schemas.microsoft.com/office/drawing/2014/main" id="{3C140CF0-043C-A292-E763-51E0D4617191}"/>
              </a:ext>
            </a:extLst>
          </p:cNvPr>
          <p:cNvPicPr>
            <a:picLocks noChangeAspect="1"/>
          </p:cNvPicPr>
          <p:nvPr/>
        </p:nvPicPr>
        <p:blipFill>
          <a:blip r:embed="rId4"/>
          <a:stretch>
            <a:fillRect/>
          </a:stretch>
        </p:blipFill>
        <p:spPr>
          <a:xfrm>
            <a:off x="770668" y="2729397"/>
            <a:ext cx="5055739" cy="3483864"/>
          </a:xfrm>
          <a:prstGeom prst="rect">
            <a:avLst/>
          </a:prstGeom>
        </p:spPr>
      </p:pic>
      <p:pic>
        <p:nvPicPr>
          <p:cNvPr id="5" name="Picture 4">
            <a:extLst>
              <a:ext uri="{FF2B5EF4-FFF2-40B4-BE49-F238E27FC236}">
                <a16:creationId xmlns:a16="http://schemas.microsoft.com/office/drawing/2014/main" id="{CF01D6F4-8207-6BF2-C3C2-721E98CC6AB9}"/>
              </a:ext>
            </a:extLst>
          </p:cNvPr>
          <p:cNvPicPr>
            <a:picLocks noChangeAspect="1"/>
          </p:cNvPicPr>
          <p:nvPr/>
        </p:nvPicPr>
        <p:blipFill>
          <a:blip r:embed="rId5"/>
          <a:stretch>
            <a:fillRect/>
          </a:stretch>
        </p:blipFill>
        <p:spPr>
          <a:xfrm>
            <a:off x="6198781" y="2897251"/>
            <a:ext cx="5523082" cy="3148156"/>
          </a:xfrm>
          <a:prstGeom prst="rect">
            <a:avLst/>
          </a:prstGeom>
        </p:spPr>
      </p:pic>
      <p:pic>
        <p:nvPicPr>
          <p:cNvPr id="3073" name="Picture 1">
            <a:extLst>
              <a:ext uri="{FF2B5EF4-FFF2-40B4-BE49-F238E27FC236}">
                <a16:creationId xmlns:a16="http://schemas.microsoft.com/office/drawing/2014/main" id="{252CD5BE-C755-E0B5-45EE-CE8D18BD3A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525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EDBC116C-A2C0-6299-8ABF-4A31B83524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525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6662B496-9E12-1621-0059-79E9EF9A7C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525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4F8FDD2C-C229-4C99-A9AB-88B4C36669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525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extLst>
              <a:ext uri="{FF2B5EF4-FFF2-40B4-BE49-F238E27FC236}">
                <a16:creationId xmlns:a16="http://schemas.microsoft.com/office/drawing/2014/main" id="{D2C963E1-082A-3BE0-41FC-696EDFA6AB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525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0E939851-4427-747D-E6F3-F538510390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525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815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2088</TotalTime>
  <Words>693</Words>
  <Application>Microsoft Office PowerPoint</Application>
  <PresentationFormat>Widescreen</PresentationFormat>
  <Paragraphs>50</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Avenir Next LT Pro</vt:lpstr>
      <vt:lpstr>Calibri</vt:lpstr>
      <vt:lpstr>Calibri Light</vt:lpstr>
      <vt:lpstr>Catamaran</vt:lpstr>
      <vt:lpstr>Eras Light ITC</vt:lpstr>
      <vt:lpstr>source-serif-pro</vt:lpstr>
      <vt:lpstr>Office Theme</vt:lpstr>
      <vt:lpstr>PowerPoint Presentation</vt:lpstr>
      <vt:lpstr>PowerPoint Presentation</vt:lpstr>
      <vt:lpstr>PowerPoint Presentation</vt:lpstr>
      <vt:lpstr>Our Food Map</vt:lpstr>
      <vt:lpstr>PowerPoint Presentation</vt:lpstr>
      <vt:lpstr>PowerPoint Presentation</vt:lpstr>
      <vt:lpstr>PowerPoint Presentation</vt:lpstr>
      <vt:lpstr>Too Good To Go | Morrisons </vt:lpstr>
      <vt:lpstr>PowerPoint Presentation</vt:lpstr>
      <vt:lpstr>How can you get involved?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Mallows</dc:creator>
  <cp:lastModifiedBy>Elaine O'Leary</cp:lastModifiedBy>
  <cp:revision>4</cp:revision>
  <cp:lastPrinted>2022-09-11T18:49:34Z</cp:lastPrinted>
  <dcterms:created xsi:type="dcterms:W3CDTF">2022-09-10T08:06:19Z</dcterms:created>
  <dcterms:modified xsi:type="dcterms:W3CDTF">2022-09-20T11:48:45Z</dcterms:modified>
</cp:coreProperties>
</file>