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8"/>
  </p:handoutMasterIdLst>
  <p:sldIdLst>
    <p:sldId id="256" r:id="rId2"/>
    <p:sldId id="272" r:id="rId3"/>
    <p:sldId id="269" r:id="rId4"/>
    <p:sldId id="275" r:id="rId5"/>
    <p:sldId id="267" r:id="rId6"/>
    <p:sldId id="265" r:id="rId7"/>
    <p:sldId id="268" r:id="rId8"/>
    <p:sldId id="270" r:id="rId9"/>
    <p:sldId id="277" r:id="rId10"/>
    <p:sldId id="271" r:id="rId11"/>
    <p:sldId id="276" r:id="rId12"/>
    <p:sldId id="273" r:id="rId13"/>
    <p:sldId id="278" r:id="rId14"/>
    <p:sldId id="279" r:id="rId15"/>
    <p:sldId id="274" r:id="rId16"/>
    <p:sldId id="26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72B83-295D-48FC-A84C-DFB94E8737CE}" type="datetimeFigureOut">
              <a:rPr lang="en-GB" smtClean="0"/>
              <a:t>27/02/2020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920F03-3D92-4E8E-8A7F-C7DDF73F86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332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0150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859367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184400"/>
            <a:ext cx="9601196" cy="3552528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396169" y="5854700"/>
            <a:ext cx="9525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		</a:t>
            </a:r>
            <a:r>
              <a:rPr lang="en-GB" sz="1200" b="1" dirty="0" smtClean="0">
                <a:latin typeface="Calibri" panose="020F0502020204030204" pitchFamily="34" charset="0"/>
              </a:rPr>
              <a:t>Supporting rural communities to improve the quality of life for all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40111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798260"/>
            <a:ext cx="1600200" cy="45014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791200"/>
            <a:ext cx="73059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798260"/>
            <a:ext cx="542697" cy="45014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8248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1295401" y="5791200"/>
            <a:ext cx="73059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		</a:t>
            </a:r>
            <a:r>
              <a:rPr lang="en-GB" sz="1050" b="1" dirty="0" smtClean="0">
                <a:latin typeface="Calibri" panose="020F0502020204030204" pitchFamily="34" charset="0"/>
              </a:rPr>
              <a:t>Supporting rural communities to improve the quality of life for all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97" y="5798260"/>
            <a:ext cx="482481" cy="4422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999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84370" y="5842000"/>
            <a:ext cx="1600200" cy="406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60770" y="5842000"/>
            <a:ext cx="542697" cy="406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0785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1396169" y="5854700"/>
            <a:ext cx="9525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		</a:t>
            </a:r>
            <a:r>
              <a:rPr lang="en-GB" sz="1200" b="1" dirty="0" smtClean="0">
                <a:latin typeface="Calibri" panose="020F0502020204030204" pitchFamily="34" charset="0"/>
              </a:rPr>
              <a:t>Supporting rural communities to improve the quality of life for all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196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880100"/>
            <a:ext cx="1600200" cy="368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05500"/>
            <a:ext cx="730590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spcBef>
                <a:spcPts val="300"/>
              </a:spcBef>
            </a:pPr>
            <a:r>
              <a:rPr lang="en-US" dirty="0" smtClean="0"/>
              <a:t>		</a:t>
            </a:r>
            <a:r>
              <a:rPr lang="en-GB" sz="1050" b="1" dirty="0" smtClean="0">
                <a:latin typeface="Calibri" panose="020F0502020204030204" pitchFamily="34" charset="0"/>
              </a:rPr>
              <a:t>Supporting rural communities to improve the quality of life for all</a:t>
            </a:r>
            <a:endParaRPr lang="en-US" dirty="0" smtClean="0"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880100"/>
            <a:ext cx="542697" cy="368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97" y="5798260"/>
            <a:ext cx="482481" cy="44227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Calibri" panose="020F0502020204030204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Calibri" panose="020F0502020204030204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Calibri" panose="020F0502020204030204" pitchFamily="34" charset="0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Calibri" panose="020F0502020204030204" pitchFamily="34" charset="0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Calibri" panose="020F0502020204030204" pitchFamily="34" charset="0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floodtoolkit.com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lixfinance.co.uk/loans/street-lighting" TargetMode="External"/><Relationship Id="rId2" Type="http://schemas.openxmlformats.org/officeDocument/2006/relationships/hyperlink" Target="https://assets.publishing.service.gov.uk/government/uploads/system/uploads/attachment_data/file/11466/1973262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ffeeandrefills.com/" TargetMode="External"/><Relationship Id="rId4" Type="http://schemas.openxmlformats.org/officeDocument/2006/relationships/hyperlink" Target="https://www.gov.uk/guidance/rural-community-energy-fun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ighttrees4cc.org.uk/members/Search.aspx" TargetMode="External"/><Relationship Id="rId2" Type="http://schemas.openxmlformats.org/officeDocument/2006/relationships/hyperlink" Target="https://www.facebook.com/saveourstreettree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://www.landis.org.uk/soilscapes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kinglocalwoodswork.org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mmunitiesprepared.org.uk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rthantsacre.org.uk/" TargetMode="External"/><Relationship Id="rId2" Type="http://schemas.openxmlformats.org/officeDocument/2006/relationships/hyperlink" Target="mailto:jennifer.hedges@northantsacre.org.u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ingcarbonneutral.co.uk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893"/>
            <a:ext cx="12188825" cy="6856214"/>
          </a:xfrm>
          <a:prstGeom prst="rect">
            <a:avLst/>
          </a:prstGeom>
        </p:spPr>
      </p:pic>
      <p:cxnSp>
        <p:nvCxnSpPr>
          <p:cNvPr id="36" name="Straight Connector 3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164080" y="5518838"/>
            <a:ext cx="78638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611086" y="1092200"/>
            <a:ext cx="8962768" cy="3128346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7626" y="1474421"/>
            <a:ext cx="2294748" cy="2099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2619" y="4404852"/>
            <a:ext cx="9989677" cy="1054745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Tuesday 25</a:t>
            </a:r>
            <a:r>
              <a:rPr lang="en-GB" sz="3600" baseline="30000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th</a:t>
            </a:r>
            <a:r>
              <a:rPr lang="en-GB" sz="3600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 February 2020</a:t>
            </a:r>
            <a:endParaRPr lang="en-GB" sz="3600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80315" y="1564574"/>
            <a:ext cx="5718219" cy="2011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4400" b="1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Parish Councillor Network Meeting</a:t>
            </a:r>
            <a:endParaRPr lang="en-GB" sz="4400" b="1" dirty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84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Northants Flood Awareness Toolkit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096" y="2099256"/>
            <a:ext cx="3696236" cy="3637672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Northants is a Pathfinder county. NCC </a:t>
            </a:r>
            <a:r>
              <a:rPr lang="en-GB" dirty="0"/>
              <a:t>given funding to set up a flood awareness </a:t>
            </a:r>
            <a:r>
              <a:rPr lang="en-GB" dirty="0" smtClean="0"/>
              <a:t>toolkit</a:t>
            </a:r>
          </a:p>
          <a:p>
            <a:r>
              <a:rPr lang="en-GB" dirty="0" smtClean="0"/>
              <a:t>Been available for several years</a:t>
            </a:r>
          </a:p>
          <a:p>
            <a:r>
              <a:rPr lang="en-GB" dirty="0" smtClean="0"/>
              <a:t>‘How </a:t>
            </a:r>
            <a:r>
              <a:rPr lang="en-GB" dirty="0" smtClean="0"/>
              <a:t>to </a:t>
            </a:r>
            <a:r>
              <a:rPr lang="en-GB" dirty="0" smtClean="0"/>
              <a:t>guides’ free to download</a:t>
            </a:r>
            <a:endParaRPr lang="en-GB" dirty="0" smtClean="0"/>
          </a:p>
          <a:p>
            <a:r>
              <a:rPr lang="en-GB" dirty="0">
                <a:hlinkClick r:id="rId2"/>
              </a:rPr>
              <a:t>https://www.floodtoolkit.com/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278" y="2099256"/>
            <a:ext cx="6877319" cy="373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52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Useful sites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099257"/>
            <a:ext cx="9601196" cy="372199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dirty="0" smtClean="0"/>
              <a:t>Community orchards:</a:t>
            </a:r>
            <a:endParaRPr lang="en-GB" dirty="0" smtClean="0">
              <a:hlinkClick r:id="rId2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</a:t>
            </a:r>
            <a:r>
              <a:rPr lang="en-GB" dirty="0" smtClean="0">
                <a:hlinkClick r:id="rId2"/>
              </a:rPr>
              <a:t>assets.publishing.service.gov.uk/government/uploads/system/uploads/attachment_data/file/11466/1973262.pdf</a:t>
            </a:r>
            <a:r>
              <a:rPr lang="en-GB" dirty="0" smtClean="0"/>
              <a:t> </a:t>
            </a:r>
          </a:p>
          <a:p>
            <a:pPr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</a:pPr>
            <a:r>
              <a:rPr lang="en-GB" dirty="0" smtClean="0"/>
              <a:t>Street Lighting: interest free funding for public sector lighting: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www.salixfinance.co.uk/loans/street-lighting</a:t>
            </a:r>
            <a:r>
              <a:rPr lang="en-GB" dirty="0" smtClean="0"/>
              <a:t> </a:t>
            </a:r>
          </a:p>
          <a:p>
            <a:pPr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</a:pPr>
            <a:r>
              <a:rPr lang="en-GB" dirty="0" smtClean="0"/>
              <a:t>Rural community energy fund for large scale renewable projects: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dirty="0">
                <a:hlinkClick r:id="rId4"/>
              </a:rPr>
              <a:t>https://</a:t>
            </a:r>
            <a:r>
              <a:rPr lang="en-GB" dirty="0" smtClean="0">
                <a:hlinkClick r:id="rId4"/>
              </a:rPr>
              <a:t>www.gov.uk/guidance/rural-community-energy-fund</a:t>
            </a:r>
            <a:r>
              <a:rPr lang="en-GB" dirty="0" smtClean="0"/>
              <a:t> </a:t>
            </a:r>
          </a:p>
          <a:p>
            <a:pPr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</a:pPr>
            <a:r>
              <a:rPr lang="en-GB" dirty="0" smtClean="0"/>
              <a:t>Zero waste shopping at </a:t>
            </a:r>
            <a:r>
              <a:rPr lang="en-GB" dirty="0" err="1" smtClean="0"/>
              <a:t>Flore</a:t>
            </a:r>
            <a:r>
              <a:rPr lang="en-GB" dirty="0" smtClean="0"/>
              <a:t>: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dirty="0">
                <a:hlinkClick r:id="rId5"/>
              </a:rPr>
              <a:t>https://coffeeandrefills.com</a:t>
            </a:r>
            <a:r>
              <a:rPr lang="en-GB" dirty="0" smtClean="0">
                <a:hlinkClick r:id="rId5"/>
              </a:rPr>
              <a:t>/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06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Street trees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0158" y="2060619"/>
            <a:ext cx="3953814" cy="3683357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200"/>
              </a:spcAft>
            </a:pPr>
            <a:r>
              <a:rPr lang="en-GB" dirty="0" smtClean="0"/>
              <a:t>Street trees:</a:t>
            </a:r>
            <a:endParaRPr lang="en-GB" dirty="0" smtClean="0">
              <a:hlinkClick r:id="rId2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://www.facebook.com/saveourstreettrees</a:t>
            </a:r>
            <a:r>
              <a:rPr lang="en-GB" dirty="0" smtClean="0">
                <a:hlinkClick r:id="rId2"/>
              </a:rPr>
              <a:t>/</a:t>
            </a:r>
            <a:r>
              <a:rPr lang="en-GB" dirty="0" smtClean="0"/>
              <a:t> </a:t>
            </a:r>
          </a:p>
          <a:p>
            <a:pPr>
              <a:spcBef>
                <a:spcPts val="600"/>
              </a:spcBef>
            </a:pPr>
            <a:r>
              <a:rPr lang="en-GB" dirty="0" smtClean="0"/>
              <a:t>Right Tree, Right Place</a:t>
            </a:r>
          </a:p>
          <a:p>
            <a:pPr marL="0" indent="0">
              <a:buNone/>
            </a:pPr>
            <a:r>
              <a:rPr lang="en-GB" u="sng" dirty="0">
                <a:hlinkClick r:id="rId3"/>
              </a:rPr>
              <a:t>http://</a:t>
            </a:r>
            <a:r>
              <a:rPr lang="en-GB" u="sng" dirty="0" smtClean="0">
                <a:hlinkClick r:id="rId3"/>
              </a:rPr>
              <a:t>www.righttrees4cc.org.uk/members/Search.aspx</a:t>
            </a:r>
            <a:r>
              <a:rPr lang="en-GB" u="sng" dirty="0" smtClean="0"/>
              <a:t> </a:t>
            </a:r>
          </a:p>
          <a:p>
            <a:r>
              <a:rPr lang="en-GB" dirty="0" smtClean="0"/>
              <a:t>Soil mapping:</a:t>
            </a:r>
          </a:p>
          <a:p>
            <a:pPr marL="0" indent="0">
              <a:buNone/>
            </a:pPr>
            <a:r>
              <a:rPr lang="en-GB" u="sng" dirty="0">
                <a:hlinkClick r:id="rId4"/>
              </a:rPr>
              <a:t>http://www.landis.org.uk/soilscapes/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472" y="2060620"/>
            <a:ext cx="6432347" cy="358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94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Making Local Woods 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If you have small woods to maintain or want to develop one:</a:t>
            </a:r>
          </a:p>
          <a:p>
            <a:r>
              <a:rPr lang="en-GB" dirty="0" smtClean="0">
                <a:solidFill>
                  <a:srgbClr val="006600"/>
                </a:solidFill>
              </a:rPr>
              <a:t>Making </a:t>
            </a:r>
            <a:r>
              <a:rPr lang="en-GB" dirty="0">
                <a:solidFill>
                  <a:srgbClr val="006600"/>
                </a:solidFill>
              </a:rPr>
              <a:t>Local Woods Work </a:t>
            </a:r>
            <a:r>
              <a:rPr lang="en-GB" dirty="0" smtClean="0"/>
              <a:t>was a pilot </a:t>
            </a:r>
            <a:r>
              <a:rPr lang="en-GB" dirty="0"/>
              <a:t>project </a:t>
            </a:r>
            <a:r>
              <a:rPr lang="en-GB" dirty="0" smtClean="0"/>
              <a:t>that aimed to support </a:t>
            </a:r>
            <a:r>
              <a:rPr lang="en-GB" dirty="0"/>
              <a:t>and grow woodland social enterprises across the UK. </a:t>
            </a:r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project </a:t>
            </a:r>
            <a:r>
              <a:rPr lang="en-GB" dirty="0" smtClean="0"/>
              <a:t>was funded </a:t>
            </a:r>
            <a:r>
              <a:rPr lang="en-GB" dirty="0"/>
              <a:t>by the National Lottery through the Big Lottery Fund and led by </a:t>
            </a:r>
            <a:r>
              <a:rPr lang="en-GB" dirty="0"/>
              <a:t>Plunkett </a:t>
            </a:r>
            <a:r>
              <a:rPr lang="en-GB" dirty="0" smtClean="0"/>
              <a:t>Foundation as well as range of </a:t>
            </a:r>
            <a:r>
              <a:rPr lang="en-GB" dirty="0"/>
              <a:t>partners</a:t>
            </a:r>
            <a:r>
              <a:rPr lang="en-GB" dirty="0" smtClean="0"/>
              <a:t>.</a:t>
            </a:r>
          </a:p>
          <a:p>
            <a:r>
              <a:rPr lang="en-GB" dirty="0" smtClean="0"/>
              <a:t>Finished in September 2019 but lots of ideas on website:</a:t>
            </a:r>
            <a:endParaRPr lang="en-GB" dirty="0"/>
          </a:p>
          <a:p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://www.makinglocalwoodswork.org</a:t>
            </a:r>
            <a:r>
              <a:rPr lang="en-GB" dirty="0" smtClean="0">
                <a:hlinkClick r:id="rId2"/>
              </a:rPr>
              <a:t>/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6486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Communities Prepared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Communities Prepared is a nationwide community resilience </a:t>
            </a:r>
            <a:r>
              <a:rPr lang="en-GB" dirty="0" smtClean="0"/>
              <a:t>programme, </a:t>
            </a:r>
            <a:r>
              <a:rPr lang="en-GB" dirty="0"/>
              <a:t>which equips communities </a:t>
            </a:r>
            <a:r>
              <a:rPr lang="en-GB" dirty="0" smtClean="0"/>
              <a:t>with </a:t>
            </a:r>
            <a:r>
              <a:rPr lang="en-GB" dirty="0"/>
              <a:t>the knowledge and tools to effectively prepare for, respond to and recover from, emergencies such as flooding, snow, other severe weather events and utilities failures. </a:t>
            </a:r>
            <a:endParaRPr lang="en-GB" dirty="0" smtClean="0"/>
          </a:p>
          <a:p>
            <a:r>
              <a:rPr lang="en-GB" dirty="0" smtClean="0"/>
              <a:t>Led </a:t>
            </a:r>
            <a:r>
              <a:rPr lang="en-GB" dirty="0"/>
              <a:t>by Groundwork </a:t>
            </a:r>
            <a:r>
              <a:rPr lang="en-GB" dirty="0" smtClean="0"/>
              <a:t>South and in partnership </a:t>
            </a:r>
            <a:r>
              <a:rPr lang="en-GB" dirty="0"/>
              <a:t>with the Environment Agency, Cornwall Community Flood Forum and Cornwall College </a:t>
            </a:r>
            <a:r>
              <a:rPr lang="en-GB" dirty="0" smtClean="0"/>
              <a:t>Business</a:t>
            </a:r>
          </a:p>
          <a:p>
            <a:r>
              <a:rPr lang="en-GB" dirty="0" smtClean="0"/>
              <a:t>Our Rural Officer, Jenni Hedges, is a Communities Prepared trainer and can offer </a:t>
            </a:r>
            <a:r>
              <a:rPr lang="en-GB" dirty="0"/>
              <a:t>training to help your </a:t>
            </a:r>
            <a:r>
              <a:rPr lang="en-GB" dirty="0" smtClean="0"/>
              <a:t>community</a:t>
            </a:r>
          </a:p>
          <a:p>
            <a:r>
              <a:rPr lang="en-GB" dirty="0" smtClean="0"/>
              <a:t>Contact </a:t>
            </a:r>
            <a:r>
              <a:rPr lang="en-GB" dirty="0"/>
              <a:t>her for more details.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6151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Communities Prepared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727" y="2186333"/>
            <a:ext cx="6961183" cy="324855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953037" y="2841113"/>
            <a:ext cx="32197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alibri" panose="020F0502020204030204" pitchFamily="34" charset="0"/>
              </a:rPr>
              <a:t>Communities </a:t>
            </a:r>
            <a:r>
              <a:rPr lang="en-GB" sz="2400" dirty="0" smtClean="0">
                <a:latin typeface="Calibri" panose="020F0502020204030204" pitchFamily="34" charset="0"/>
              </a:rPr>
              <a:t>Prepared website</a:t>
            </a:r>
            <a:r>
              <a:rPr lang="en-GB" sz="2400" dirty="0" smtClean="0">
                <a:latin typeface="Calibri" panose="020F0502020204030204" pitchFamily="34" charset="0"/>
              </a:rPr>
              <a:t>:</a:t>
            </a:r>
          </a:p>
          <a:p>
            <a:endParaRPr lang="en-GB" sz="2400" dirty="0" smtClean="0">
              <a:latin typeface="Calibri" panose="020F0502020204030204" pitchFamily="34" charset="0"/>
              <a:hlinkClick r:id="rId3"/>
            </a:endParaRPr>
          </a:p>
          <a:p>
            <a:r>
              <a:rPr lang="en-GB" sz="2400" dirty="0" smtClean="0">
                <a:latin typeface="Calibri" panose="020F0502020204030204" pitchFamily="34" charset="0"/>
                <a:hlinkClick r:id="rId3"/>
              </a:rPr>
              <a:t>https</a:t>
            </a:r>
            <a:r>
              <a:rPr lang="en-GB" sz="2400" dirty="0">
                <a:latin typeface="Calibri" panose="020F0502020204030204" pitchFamily="34" charset="0"/>
                <a:hlinkClick r:id="rId3"/>
              </a:rPr>
              <a:t>://www.communitiesprepared.org.uk</a:t>
            </a:r>
            <a:r>
              <a:rPr lang="en-GB" sz="2400" dirty="0" smtClean="0">
                <a:latin typeface="Calibri" panose="020F0502020204030204" pitchFamily="34" charset="0"/>
                <a:hlinkClick r:id="rId3"/>
              </a:rPr>
              <a:t>/</a:t>
            </a:r>
            <a:r>
              <a:rPr lang="en-GB" sz="2400" dirty="0" smtClean="0">
                <a:latin typeface="Calibri" panose="020F0502020204030204" pitchFamily="34" charset="0"/>
              </a:rPr>
              <a:t> </a:t>
            </a:r>
            <a:endParaRPr lang="en-GB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38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Further Details: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If you need </a:t>
            </a:r>
            <a:r>
              <a:rPr lang="en-GB" dirty="0" smtClean="0"/>
              <a:t>additional information </a:t>
            </a:r>
            <a:r>
              <a:rPr lang="en-GB" dirty="0"/>
              <a:t>or there is anything further you want to know please </a:t>
            </a:r>
            <a:r>
              <a:rPr lang="en-GB" dirty="0" smtClean="0"/>
              <a:t>contact :</a:t>
            </a: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Jenni Hedges, Rural Officer</a:t>
            </a:r>
          </a:p>
          <a:p>
            <a:pPr marL="0" indent="0" algn="ctr">
              <a:buNone/>
            </a:pPr>
            <a:r>
              <a:rPr lang="en-GB" dirty="0" smtClean="0"/>
              <a:t>T.  01604 825884. </a:t>
            </a:r>
          </a:p>
          <a:p>
            <a:pPr marL="0" indent="0" algn="ctr">
              <a:buNone/>
            </a:pPr>
            <a:r>
              <a:rPr lang="en-GB" dirty="0" smtClean="0"/>
              <a:t>E. </a:t>
            </a:r>
            <a:r>
              <a:rPr lang="en-GB" dirty="0" smtClean="0">
                <a:hlinkClick r:id="rId2"/>
              </a:rPr>
              <a:t> jennifer.hedges@northantsacre.org.uk</a:t>
            </a:r>
            <a:r>
              <a:rPr lang="en-GB" dirty="0" smtClean="0"/>
              <a:t> </a:t>
            </a:r>
          </a:p>
          <a:p>
            <a:pPr marL="0" indent="0" algn="ctr">
              <a:buNone/>
            </a:pPr>
            <a:r>
              <a:rPr lang="en-GB" dirty="0" smtClean="0"/>
              <a:t>W. </a:t>
            </a:r>
            <a:r>
              <a:rPr lang="en-GB" dirty="0" smtClean="0">
                <a:hlinkClick r:id="rId3"/>
              </a:rPr>
              <a:t>www.northantsacre.org.uk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417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Elaine O’Leary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5400" dirty="0" smtClean="0">
                <a:solidFill>
                  <a:schemeClr val="bg1">
                    <a:lumMod val="50000"/>
                  </a:schemeClr>
                </a:solidFill>
              </a:rPr>
              <a:t>Jennifer Hedges </a:t>
            </a:r>
            <a:endParaRPr lang="en-GB" sz="5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244" y="1509736"/>
            <a:ext cx="1048834" cy="95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36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850007"/>
            <a:ext cx="9601196" cy="991494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rgbClr val="006600"/>
                </a:solidFill>
              </a:rPr>
              <a:t>Lessening the impact of climate change on your village/becoming carbon neutral</a:t>
            </a:r>
            <a:endParaRPr lang="en-GB" sz="3600" b="1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b="1" dirty="0"/>
              <a:t>Climate change</a:t>
            </a:r>
            <a:r>
              <a:rPr lang="en-GB" dirty="0"/>
              <a:t> occurs when changes in Earth's </a:t>
            </a:r>
            <a:r>
              <a:rPr lang="en-GB" dirty="0" smtClean="0"/>
              <a:t>climate system result </a:t>
            </a:r>
            <a:r>
              <a:rPr lang="en-GB" dirty="0"/>
              <a:t>in </a:t>
            </a:r>
            <a:r>
              <a:rPr lang="en-GB" dirty="0" smtClean="0"/>
              <a:t>new weather patterns </a:t>
            </a:r>
            <a:r>
              <a:rPr lang="en-GB" dirty="0"/>
              <a:t>that remain in place for an extended period of time. This length of time can be as short as a few decades to as long as millions of years</a:t>
            </a:r>
            <a:r>
              <a:rPr lang="en-GB" dirty="0" smtClean="0"/>
              <a:t>.</a:t>
            </a:r>
          </a:p>
          <a:p>
            <a:r>
              <a:rPr lang="en-GB" b="1" dirty="0"/>
              <a:t>Carbon neutrality</a:t>
            </a:r>
            <a:r>
              <a:rPr lang="en-GB" dirty="0"/>
              <a:t>, or having a </a:t>
            </a:r>
            <a:r>
              <a:rPr lang="en-GB" b="1" dirty="0"/>
              <a:t>net zero carbon footprint</a:t>
            </a:r>
            <a:r>
              <a:rPr lang="en-GB" dirty="0"/>
              <a:t>, refers to achieving net </a:t>
            </a:r>
            <a:r>
              <a:rPr lang="en-GB" dirty="0" smtClean="0"/>
              <a:t>zero carbon dioxide emissions </a:t>
            </a:r>
            <a:r>
              <a:rPr lang="en-GB" dirty="0"/>
              <a:t>by balancing carbon emissions with carbon removal (often </a:t>
            </a:r>
            <a:r>
              <a:rPr lang="en-GB" dirty="0" smtClean="0"/>
              <a:t>through carbon offsetting) </a:t>
            </a:r>
            <a:r>
              <a:rPr lang="en-GB" dirty="0"/>
              <a:t>or simply eliminating carbon emissions altogether (the transition to the "post-carbon economy</a:t>
            </a:r>
            <a:r>
              <a:rPr lang="en-GB" dirty="0" smtClean="0"/>
              <a:t>").</a:t>
            </a:r>
            <a:endParaRPr lang="en-GB" dirty="0"/>
          </a:p>
          <a:p>
            <a:r>
              <a:rPr lang="en-GB" dirty="0"/>
              <a:t>About three-quarters of greenhouse gas emissions that are attributed to humans come from burning fossil fuel</a:t>
            </a:r>
          </a:p>
        </p:txBody>
      </p:sp>
    </p:spTree>
    <p:extLst>
      <p:ext uri="{BB962C8B-B14F-4D97-AF65-F5344CB8AC3E}">
        <p14:creationId xmlns:p14="http://schemas.microsoft.com/office/powerpoint/2010/main" val="338501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Ways of helping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Recycle and reuse</a:t>
            </a:r>
          </a:p>
          <a:p>
            <a:r>
              <a:rPr lang="en-GB" dirty="0" smtClean="0"/>
              <a:t>Reduce fossil fuel use</a:t>
            </a:r>
          </a:p>
          <a:p>
            <a:r>
              <a:rPr lang="en-GB" dirty="0" smtClean="0"/>
              <a:t>Carbon off setting – if net emissions equal zero, then carbon neutral</a:t>
            </a:r>
          </a:p>
          <a:p>
            <a:r>
              <a:rPr lang="en-GB" dirty="0" smtClean="0"/>
              <a:t>Increase biodiversity</a:t>
            </a:r>
          </a:p>
          <a:p>
            <a:r>
              <a:rPr lang="en-GB" dirty="0" smtClean="0"/>
              <a:t>Encourage energy </a:t>
            </a:r>
            <a:r>
              <a:rPr lang="en-GB" dirty="0" smtClean="0"/>
              <a:t>efficiency </a:t>
            </a:r>
            <a:r>
              <a:rPr lang="en-GB" dirty="0" smtClean="0"/>
              <a:t>measures in homes</a:t>
            </a:r>
            <a:endParaRPr lang="en-GB" dirty="0" smtClean="0"/>
          </a:p>
          <a:p>
            <a:r>
              <a:rPr lang="en-GB" dirty="0" smtClean="0"/>
              <a:t>Use of carbon calculator </a:t>
            </a:r>
          </a:p>
          <a:p>
            <a:r>
              <a:rPr lang="en-GB" dirty="0" smtClean="0"/>
              <a:t>Develop a environmental strategy for your community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537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82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Ashton Hayes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Started with one person, Gary Charnock</a:t>
            </a:r>
          </a:p>
          <a:p>
            <a:r>
              <a:rPr lang="en-GB" dirty="0" smtClean="0"/>
              <a:t>He proposed the village should try </a:t>
            </a:r>
            <a:r>
              <a:rPr lang="en-GB" dirty="0"/>
              <a:t>to become carbon neutral</a:t>
            </a:r>
            <a:r>
              <a:rPr lang="en-GB" dirty="0" smtClean="0"/>
              <a:t>.</a:t>
            </a:r>
          </a:p>
          <a:p>
            <a:r>
              <a:rPr lang="en-GB" dirty="0"/>
              <a:t>November 2005 </a:t>
            </a:r>
            <a:r>
              <a:rPr lang="en-GB" dirty="0" smtClean="0"/>
              <a:t>Parish </a:t>
            </a:r>
            <a:r>
              <a:rPr lang="en-GB" dirty="0"/>
              <a:t>Council voted to adopt </a:t>
            </a:r>
            <a:r>
              <a:rPr lang="en-GB" dirty="0" smtClean="0"/>
              <a:t>the proposal</a:t>
            </a:r>
          </a:p>
          <a:p>
            <a:r>
              <a:rPr lang="en-GB" dirty="0" smtClean="0"/>
              <a:t>26</a:t>
            </a:r>
            <a:r>
              <a:rPr lang="en-GB" baseline="30000" dirty="0" smtClean="0"/>
              <a:t>th</a:t>
            </a:r>
            <a:r>
              <a:rPr lang="en-GB" dirty="0" smtClean="0"/>
              <a:t> January 2006 first meeting – 400 people attended (75% of pop)</a:t>
            </a:r>
            <a:endParaRPr lang="en-GB" dirty="0"/>
          </a:p>
          <a:p>
            <a:r>
              <a:rPr lang="en-GB" dirty="0" smtClean="0"/>
              <a:t>First step, </a:t>
            </a:r>
            <a:r>
              <a:rPr lang="en-GB" dirty="0" err="1" smtClean="0"/>
              <a:t>Uni</a:t>
            </a:r>
            <a:r>
              <a:rPr lang="en-GB" dirty="0" smtClean="0"/>
              <a:t> of Chester carried out survey of all residents to find out their carbon </a:t>
            </a:r>
            <a:r>
              <a:rPr lang="en-GB" dirty="0" err="1" smtClean="0"/>
              <a:t>useage</a:t>
            </a:r>
            <a:r>
              <a:rPr lang="en-GB" dirty="0" smtClean="0"/>
              <a:t> with a carbon calculator</a:t>
            </a:r>
            <a:endParaRPr lang="en-GB" dirty="0" smtClean="0"/>
          </a:p>
          <a:p>
            <a:r>
              <a:rPr lang="en-GB" dirty="0" smtClean="0"/>
              <a:t>5 surveys later show community cut its carbon emissions by 40%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517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Ashton Hayes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099256"/>
            <a:ext cx="9601196" cy="3637672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Some residents cut bills by 50% - improved insulation, careful energy </a:t>
            </a:r>
            <a:r>
              <a:rPr lang="en-GB" dirty="0" smtClean="0"/>
              <a:t>use and saved money</a:t>
            </a:r>
            <a:endParaRPr lang="en-GB" dirty="0" smtClean="0"/>
          </a:p>
          <a:p>
            <a:r>
              <a:rPr lang="en-GB" dirty="0" smtClean="0"/>
              <a:t>Village now linked with </a:t>
            </a:r>
            <a:r>
              <a:rPr lang="en-GB" dirty="0"/>
              <a:t>over 1000 communities around the </a:t>
            </a:r>
            <a:r>
              <a:rPr lang="en-GB" dirty="0" smtClean="0"/>
              <a:t>globe</a:t>
            </a:r>
          </a:p>
          <a:p>
            <a:r>
              <a:rPr lang="en-GB" dirty="0" smtClean="0"/>
              <a:t>2010 one of 22 communities funded  </a:t>
            </a:r>
            <a:r>
              <a:rPr lang="en-GB" dirty="0"/>
              <a:t>under DECC's Low Carbon Communities </a:t>
            </a:r>
            <a:r>
              <a:rPr lang="en-GB" dirty="0" smtClean="0"/>
              <a:t>Challenge</a:t>
            </a:r>
          </a:p>
          <a:p>
            <a:r>
              <a:rPr lang="en-GB" dirty="0" smtClean="0"/>
              <a:t>£400k grant built </a:t>
            </a:r>
            <a:r>
              <a:rPr lang="en-GB" dirty="0"/>
              <a:t>low carbon sports pavilion complete with Solar PV array that help to fund the maintenance of the pavilion and field</a:t>
            </a:r>
            <a:r>
              <a:rPr lang="en-GB" dirty="0" smtClean="0"/>
              <a:t>.</a:t>
            </a:r>
          </a:p>
          <a:p>
            <a:r>
              <a:rPr lang="en-GB" dirty="0" smtClean="0"/>
              <a:t>To </a:t>
            </a:r>
            <a:r>
              <a:rPr lang="en-GB" dirty="0"/>
              <a:t>manage the 'business side' of </a:t>
            </a:r>
            <a:r>
              <a:rPr lang="en-GB" dirty="0" smtClean="0"/>
              <a:t>village </a:t>
            </a:r>
            <a:r>
              <a:rPr lang="en-GB" dirty="0"/>
              <a:t>operations </a:t>
            </a:r>
            <a:r>
              <a:rPr lang="en-GB" dirty="0" smtClean="0"/>
              <a:t> they have </a:t>
            </a:r>
            <a:r>
              <a:rPr lang="en-GB" dirty="0"/>
              <a:t>formed the Ashton Hayes Community Energy - a Community Interest Company (AHCE CIC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781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Community Carbon Calculator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180" y="2550017"/>
            <a:ext cx="5366204" cy="33710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07583" y="2369710"/>
            <a:ext cx="4572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>
                <a:latin typeface="Calibri" panose="020F0502020204030204" pitchFamily="34" charset="0"/>
              </a:rPr>
              <a:t>University of Chester developed a community carbon calculator</a:t>
            </a:r>
          </a:p>
          <a:p>
            <a:endParaRPr lang="en-GB" sz="2200" dirty="0" smtClean="0">
              <a:latin typeface="Calibri" panose="020F0502020204030204" pitchFamily="34" charset="0"/>
            </a:endParaRPr>
          </a:p>
          <a:p>
            <a:r>
              <a:rPr lang="en-GB" sz="2200" dirty="0" smtClean="0">
                <a:latin typeface="Calibri" panose="020F0502020204030204" pitchFamily="34" charset="0"/>
              </a:rPr>
              <a:t>If you use it please credit </a:t>
            </a:r>
            <a:r>
              <a:rPr lang="en-GB" sz="2200" dirty="0" err="1" smtClean="0">
                <a:latin typeface="Calibri" panose="020F0502020204030204" pitchFamily="34" charset="0"/>
              </a:rPr>
              <a:t>Uni</a:t>
            </a:r>
            <a:r>
              <a:rPr lang="en-GB" sz="2200" dirty="0" smtClean="0">
                <a:latin typeface="Calibri" panose="020F0502020204030204" pitchFamily="34" charset="0"/>
              </a:rPr>
              <a:t> of Chester</a:t>
            </a:r>
          </a:p>
          <a:p>
            <a:endParaRPr lang="en-GB" sz="2200" dirty="0">
              <a:latin typeface="Calibri" panose="020F0502020204030204" pitchFamily="34" charset="0"/>
            </a:endParaRPr>
          </a:p>
          <a:p>
            <a:r>
              <a:rPr lang="en-GB" sz="2200" dirty="0" smtClean="0">
                <a:latin typeface="Calibri" panose="020F0502020204030204" pitchFamily="34" charset="0"/>
              </a:rPr>
              <a:t>If you would like to know more go </a:t>
            </a:r>
            <a:r>
              <a:rPr lang="en-GB" sz="2200" dirty="0" smtClean="0">
                <a:latin typeface="Calibri" panose="020F0502020204030204" pitchFamily="34" charset="0"/>
              </a:rPr>
              <a:t>to Ashton Hayes website:</a:t>
            </a:r>
            <a:endParaRPr lang="en-GB" sz="2200" dirty="0" smtClean="0">
              <a:latin typeface="Calibri" panose="020F0502020204030204" pitchFamily="34" charset="0"/>
            </a:endParaRPr>
          </a:p>
          <a:p>
            <a:r>
              <a:rPr lang="en-GB" sz="2200" dirty="0">
                <a:latin typeface="Calibri" panose="020F0502020204030204" pitchFamily="34" charset="0"/>
                <a:hlinkClick r:id="rId3"/>
              </a:rPr>
              <a:t>http://www.goingcarbonneutral.co.uk</a:t>
            </a:r>
            <a:r>
              <a:rPr lang="en-GB" sz="2200" dirty="0" smtClean="0">
                <a:latin typeface="Calibri" panose="020F0502020204030204" pitchFamily="34" charset="0"/>
                <a:hlinkClick r:id="rId3"/>
              </a:rPr>
              <a:t>/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57476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can you do?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099256"/>
            <a:ext cx="9601196" cy="3637672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Not everyone can be like Ashton Hayes, but small steps </a:t>
            </a:r>
            <a:r>
              <a:rPr lang="en-GB" dirty="0" smtClean="0"/>
              <a:t>help</a:t>
            </a:r>
          </a:p>
          <a:p>
            <a:r>
              <a:rPr lang="en-GB" dirty="0" smtClean="0"/>
              <a:t>Start with the calculator – it can help people to save money</a:t>
            </a:r>
          </a:p>
          <a:p>
            <a:r>
              <a:rPr lang="en-GB" dirty="0" smtClean="0"/>
              <a:t>Look at biodiversity of village: encourage green spaces, more natural planting, rewilding of areas!</a:t>
            </a:r>
          </a:p>
          <a:p>
            <a:r>
              <a:rPr lang="en-GB" dirty="0" smtClean="0"/>
              <a:t>Joined up bus services with other villages</a:t>
            </a:r>
          </a:p>
          <a:p>
            <a:r>
              <a:rPr lang="en-GB" dirty="0" smtClean="0"/>
              <a:t>Encourage residents to shop locally or arrange one delivery to many</a:t>
            </a:r>
          </a:p>
          <a:p>
            <a:r>
              <a:rPr lang="en-GB" dirty="0"/>
              <a:t>Encourage rainwater butts in each </a:t>
            </a:r>
            <a:r>
              <a:rPr lang="en-GB" dirty="0" smtClean="0"/>
              <a:t>garden, community compost bins </a:t>
            </a:r>
          </a:p>
          <a:p>
            <a:r>
              <a:rPr lang="en-GB" dirty="0" smtClean="0"/>
              <a:t>Make use of the many websites and projects already running </a:t>
            </a:r>
          </a:p>
          <a:p>
            <a:r>
              <a:rPr lang="en-GB" dirty="0" smtClean="0"/>
              <a:t>Flooding is a real issue at present: Northants CC flood awareness toolkit can help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62568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715</TotalTime>
  <Words>774</Words>
  <Application>Microsoft Office PowerPoint</Application>
  <PresentationFormat>Custom</PresentationFormat>
  <Paragraphs>88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Organic</vt:lpstr>
      <vt:lpstr>Tuesday 25th February 2020</vt:lpstr>
      <vt:lpstr>Elaine O’Leary</vt:lpstr>
      <vt:lpstr>Lessening the impact of climate change on your village/becoming carbon neutral</vt:lpstr>
      <vt:lpstr>Ways of helping</vt:lpstr>
      <vt:lpstr>PowerPoint Presentation</vt:lpstr>
      <vt:lpstr>Ashton Hayes</vt:lpstr>
      <vt:lpstr>Ashton Hayes</vt:lpstr>
      <vt:lpstr>Community Carbon Calculator</vt:lpstr>
      <vt:lpstr>What can you do?</vt:lpstr>
      <vt:lpstr>Northants Flood Awareness Toolkit</vt:lpstr>
      <vt:lpstr>Useful sites</vt:lpstr>
      <vt:lpstr>Street trees</vt:lpstr>
      <vt:lpstr>Making Local Woods Work</vt:lpstr>
      <vt:lpstr>Communities Prepared</vt:lpstr>
      <vt:lpstr>Communities Prepared</vt:lpstr>
      <vt:lpstr>Further Details: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Neighbour Schemes</dc:title>
  <dc:creator>Rebecca Breakwell</dc:creator>
  <cp:lastModifiedBy>Elaine O'Leary</cp:lastModifiedBy>
  <cp:revision>58</cp:revision>
  <dcterms:created xsi:type="dcterms:W3CDTF">2017-03-17T12:35:18Z</dcterms:created>
  <dcterms:modified xsi:type="dcterms:W3CDTF">2020-02-27T12:43:10Z</dcterms:modified>
</cp:coreProperties>
</file>