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8"/>
  </p:handoutMasterIdLst>
  <p:sldIdLst>
    <p:sldId id="275" r:id="rId2"/>
    <p:sldId id="276" r:id="rId3"/>
    <p:sldId id="277" r:id="rId4"/>
    <p:sldId id="278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72B83-295D-48FC-A84C-DFB94E8737CE}" type="datetimeFigureOut">
              <a:rPr lang="en-GB" smtClean="0"/>
              <a:t>27/07/2020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20F03-3D92-4E8E-8A7F-C7DDF73F8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332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0150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859367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2184400"/>
            <a:ext cx="9601196" cy="355252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396169" y="5854700"/>
            <a:ext cx="9525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		</a:t>
            </a:r>
            <a:r>
              <a:rPr lang="en-GB" sz="1200" b="1" dirty="0">
                <a:latin typeface="Calibri" panose="020F0502020204030204" pitchFamily="34" charset="0"/>
              </a:rPr>
              <a:t>Supporting rural communities to improve the quality of life for all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40111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77501" y="5798260"/>
            <a:ext cx="1600200" cy="45014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1" y="5791200"/>
            <a:ext cx="73059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3901" y="5798260"/>
            <a:ext cx="542697" cy="45014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8248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1295401" y="5791200"/>
            <a:ext cx="73059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		</a:t>
            </a:r>
            <a:r>
              <a:rPr lang="en-GB" sz="1050" b="1" dirty="0">
                <a:latin typeface="Calibri" panose="020F0502020204030204" pitchFamily="34" charset="0"/>
              </a:rPr>
              <a:t>Supporting rural communities to improve the quality of life for all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97" y="5798260"/>
            <a:ext cx="482481" cy="44227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7/27/2020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999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584370" y="5842000"/>
            <a:ext cx="1600200" cy="406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60770" y="5842000"/>
            <a:ext cx="542697" cy="406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0785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1396169" y="5854700"/>
            <a:ext cx="9525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		</a:t>
            </a:r>
            <a:r>
              <a:rPr lang="en-GB" sz="1200" b="1" dirty="0">
                <a:latin typeface="Calibri" panose="020F0502020204030204" pitchFamily="34" charset="0"/>
              </a:rPr>
              <a:t>Supporting rural communities to improve the quality of life for all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196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880100"/>
            <a:ext cx="1600200" cy="368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05500"/>
            <a:ext cx="7305900" cy="342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spcBef>
                <a:spcPts val="300"/>
              </a:spcBef>
            </a:pPr>
            <a:r>
              <a:rPr lang="en-US" dirty="0"/>
              <a:t>		</a:t>
            </a:r>
            <a:r>
              <a:rPr lang="en-GB" sz="1050" b="1" dirty="0">
                <a:latin typeface="Calibri" panose="020F0502020204030204" pitchFamily="34" charset="0"/>
              </a:rPr>
              <a:t>Supporting rural communities to improve the quality of life for all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880100"/>
            <a:ext cx="542697" cy="368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97" y="5798260"/>
            <a:ext cx="482481" cy="4422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Calibri" panose="020F050202020403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reecouncil.org.uk/wp-content/uploads/2020/05/Guidelines-for-orchard-planning-and-planting.pdf" TargetMode="External"/><Relationship Id="rId2" Type="http://schemas.openxmlformats.org/officeDocument/2006/relationships/hyperlink" Target="https://www.theorchardproject.org.uk/about-u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orthamptonshire.gov.uk/councilservices/environment-and-planning/planning/planning-policy/archaeology-biodiversity-and-landscape/documents/PDF%20Documents/Northamptonshire%20BAP%202015-2020.pdf" TargetMode="External"/><Relationship Id="rId4" Type="http://schemas.openxmlformats.org/officeDocument/2006/relationships/hyperlink" Target="https://nbn.org.uk/the-national-biodiversity-network/archive-information/nbn-gateway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reecouncil.org.uk/take-action/grants-for-trees/" TargetMode="External"/><Relationship Id="rId2" Type="http://schemas.openxmlformats.org/officeDocument/2006/relationships/hyperlink" Target="https://www.woodlandtrust.org.uk/plant-trees/schools-and-communiti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eritagefund.org.uk/our-work/landscapes-parks-nature/public-parks-urban-green-spa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Biodiversity?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term ‘Biodiversity’ describes the variety of plant and animal life in a particular geographical location or habitat, a high level of which is usually considered to be important and desirable.</a:t>
            </a:r>
          </a:p>
        </p:txBody>
      </p:sp>
    </p:spTree>
    <p:extLst>
      <p:ext uri="{BB962C8B-B14F-4D97-AF65-F5344CB8AC3E}">
        <p14:creationId xmlns:p14="http://schemas.microsoft.com/office/powerpoint/2010/main" val="159537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1B270-A9C7-492C-839F-DAEFBEBFE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is it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77B1B-C895-492C-A642-B891C438C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 quarter of all species on earth are now at risk of extinction because of climate change and habitat loss.</a:t>
            </a:r>
          </a:p>
          <a:p>
            <a:r>
              <a:rPr lang="en-GB" dirty="0"/>
              <a:t>Spending time in green spaces or bringing nature into your everyday life can benefit both your mental and physical health.</a:t>
            </a:r>
          </a:p>
          <a:p>
            <a:r>
              <a:rPr lang="en-GB" dirty="0"/>
              <a:t>A healthy biodiverse environment controls pest species, and helps pollinate our crops. </a:t>
            </a:r>
          </a:p>
          <a:p>
            <a:r>
              <a:rPr lang="en-GB" dirty="0"/>
              <a:t>Losing species can have a knock on effect on the whole ecosystem, causing a chain reaction, we don’t fully understand the impact that could have on us as a species at the moment!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399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EEC7-2D4F-434D-8462-3DC5AC617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to consider?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A79C8-B8F8-4D2C-98B7-C10F0CF74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green spaces do you have in your village? Think about village greens, pocket parks, church yards and gardens. </a:t>
            </a:r>
          </a:p>
          <a:p>
            <a:r>
              <a:rPr lang="en-GB" dirty="0"/>
              <a:t>A biodiverse village has lots of different habitats, ideally that are linked together. A good variety of habitats will support lots of different species. Consider hedgerows, street trees, woodlands, meadows, roadside verges, water courses and ponds. </a:t>
            </a:r>
          </a:p>
          <a:p>
            <a:r>
              <a:rPr lang="en-GB" dirty="0"/>
              <a:t>Think about a whole village approach, how could you include the whole village? Look at holding a </a:t>
            </a:r>
            <a:r>
              <a:rPr lang="en-GB" dirty="0" err="1"/>
              <a:t>bioblitz</a:t>
            </a:r>
            <a:r>
              <a:rPr lang="en-GB" dirty="0"/>
              <a:t> and coordinate your efforts! Hedgehog street is a great example of getting the whole community involved.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84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86424-C23D-447F-8E87-6062DF3E6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879" y="2088481"/>
            <a:ext cx="9601196" cy="4769519"/>
          </a:xfrm>
        </p:spPr>
        <p:txBody>
          <a:bodyPr/>
          <a:lstStyle/>
          <a:p>
            <a:r>
              <a:rPr lang="en-GB" dirty="0"/>
              <a:t>It doesn’t have to cost money! Simple actions can make a big difference! cutting hedgerows after the berries have been eaten by the birds, cutting roadside verges after they have flowered. </a:t>
            </a:r>
          </a:p>
          <a:p>
            <a:r>
              <a:rPr lang="en-GB" dirty="0"/>
              <a:t>Consider the ‘value’ of your habitats, it can be tempting to plant trees on an area of grassland but wildflower meadows are the fastest decreasing habitat in the UK, 97% of wildflower meadows have been lost since the 1930s. A wildflower meadow can support up to 40 species per square metre. Many of our grasslands today are improved and species poor. </a:t>
            </a:r>
          </a:p>
        </p:txBody>
      </p:sp>
    </p:spTree>
    <p:extLst>
      <p:ext uri="{BB962C8B-B14F-4D97-AF65-F5344CB8AC3E}">
        <p14:creationId xmlns:p14="http://schemas.microsoft.com/office/powerpoint/2010/main" val="92515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D1922-F716-4242-B634-970A9A453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74EAB-0466-4436-9EF7-715FA28E3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GB" sz="1800" dirty="0"/>
              <a:t>This website is quite orchard projects- </a:t>
            </a:r>
            <a:r>
              <a:rPr lang="en-GB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https://www.theorchardproject.org.uk/about-us/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Also some basics of caring for fruit trees here:</a:t>
            </a:r>
          </a:p>
          <a:p>
            <a:pPr>
              <a:spcAft>
                <a:spcPts val="0"/>
              </a:spcAft>
            </a:pPr>
            <a:r>
              <a:rPr lang="en-GB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https://treecouncil.org.uk/wp-content/uploads/2020/05/Guidelines-for-orchard-planning-and-planting.pdf</a:t>
            </a:r>
            <a:endParaRPr lang="en-GB" sz="1800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800" dirty="0"/>
              <a:t>Historic Species records by location- </a:t>
            </a:r>
            <a:r>
              <a:rPr lang="en-GB" sz="1800" u="sng" dirty="0">
                <a:solidFill>
                  <a:srgbClr val="00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https://nbn.org.uk/the-national-biodiversity-network/archive-information/nbn-gateway/</a:t>
            </a:r>
            <a:endParaRPr lang="en-GB" sz="1800" u="sng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en-GB" sz="1800" dirty="0" err="1"/>
              <a:t>Northamptonshires</a:t>
            </a:r>
            <a:r>
              <a:rPr lang="en-GB" sz="1800" dirty="0"/>
              <a:t> Biodiversity action plan- has information about priority habitats and species locally. New one due 2021!</a:t>
            </a:r>
            <a:r>
              <a:rPr lang="en-GB" sz="1800" u="sng" dirty="0">
                <a:solidFill>
                  <a:srgbClr val="000000"/>
                </a:solidFill>
              </a:rPr>
              <a:t> </a:t>
            </a:r>
            <a:r>
              <a:rPr lang="en-GB" sz="1800" u="sng" dirty="0">
                <a:solidFill>
                  <a:srgbClr val="00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https://www.northamptonshire.gov.uk/councilservices/environment-and-planning/planning/planning-policy/archaeology-biodiversity-and-landscape/documents/PDF%20Documents/Northamptonshire%20BAP%202015-2020.pdf</a:t>
            </a:r>
            <a:endParaRPr lang="en-GB" sz="1800" u="sng" dirty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05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01310-FED9-4BAA-A925-A72377167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3454C-8B15-4052-B5F5-553262AF0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/>
              <a:t>Funding for conservation only projects is not popular with funders- you need to pitch your project from a community angle!</a:t>
            </a:r>
          </a:p>
          <a:p>
            <a:r>
              <a:rPr lang="en-GB" sz="2400" dirty="0"/>
              <a:t> The woodland trust have a free tree scheme: </a:t>
            </a:r>
            <a:r>
              <a:rPr lang="en-GB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https://www.woodlandtrust.org.uk/plant-trees/schools-and-communities/</a:t>
            </a:r>
            <a:endParaRPr lang="en-GB" sz="2400" dirty="0"/>
          </a:p>
          <a:p>
            <a:pPr>
              <a:spcAft>
                <a:spcPts val="0"/>
              </a:spcAft>
            </a:pPr>
            <a:r>
              <a:rPr lang="en-GB" sz="2400" dirty="0"/>
              <a:t>Funding for trees available if you link in the school </a:t>
            </a:r>
            <a:r>
              <a:rPr lang="en-GB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https://treecouncil.org.uk/take-action/grants-for-trees/</a:t>
            </a:r>
            <a:endParaRPr lang="en-GB" sz="2400" dirty="0"/>
          </a:p>
          <a:p>
            <a:pPr>
              <a:spcAft>
                <a:spcPts val="0"/>
              </a:spcAft>
            </a:pPr>
            <a:r>
              <a:rPr lang="en-GB" dirty="0"/>
              <a:t>Funding for parks and green spaces (</a:t>
            </a:r>
            <a:r>
              <a:rPr lang="en-GB"/>
              <a:t>closed until October due to COVID) </a:t>
            </a:r>
            <a:r>
              <a:rPr lang="en-GB">
                <a:hlinkClick r:id="rId4"/>
              </a:rPr>
              <a:t>https://www.heritagefund.org.uk/our-work/landscapes-parks-nature/public-parks-urban-green-spaces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741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789</TotalTime>
  <Words>564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Garamond</vt:lpstr>
      <vt:lpstr>Organic</vt:lpstr>
      <vt:lpstr>What is Biodiversity?</vt:lpstr>
      <vt:lpstr>Why is it important?</vt:lpstr>
      <vt:lpstr>What to consider?</vt:lpstr>
      <vt:lpstr>PowerPoint Presentation</vt:lpstr>
      <vt:lpstr>Useful links</vt:lpstr>
      <vt:lpstr>Funding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Neighbour Schemes</dc:title>
  <dc:creator>Rebecca Breakwell</dc:creator>
  <cp:lastModifiedBy>Jennifer Hedges</cp:lastModifiedBy>
  <cp:revision>64</cp:revision>
  <dcterms:created xsi:type="dcterms:W3CDTF">2017-03-17T12:35:18Z</dcterms:created>
  <dcterms:modified xsi:type="dcterms:W3CDTF">2020-07-27T16:05:31Z</dcterms:modified>
</cp:coreProperties>
</file>