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6"/>
  </p:notesMasterIdLst>
  <p:handoutMasterIdLst>
    <p:handoutMasterId r:id="rId17"/>
  </p:handoutMasterIdLst>
  <p:sldIdLst>
    <p:sldId id="295" r:id="rId2"/>
    <p:sldId id="290" r:id="rId3"/>
    <p:sldId id="291" r:id="rId4"/>
    <p:sldId id="292" r:id="rId5"/>
    <p:sldId id="282" r:id="rId6"/>
    <p:sldId id="283" r:id="rId7"/>
    <p:sldId id="278" r:id="rId8"/>
    <p:sldId id="287" r:id="rId9"/>
    <p:sldId id="285" r:id="rId10"/>
    <p:sldId id="293" r:id="rId11"/>
    <p:sldId id="294" r:id="rId12"/>
    <p:sldId id="288" r:id="rId13"/>
    <p:sldId id="289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AA2C90-F3E5-412D-882C-3FC22FFA28D7}">
          <p14:sldIdLst>
            <p14:sldId id="295"/>
            <p14:sldId id="290"/>
            <p14:sldId id="291"/>
            <p14:sldId id="292"/>
            <p14:sldId id="282"/>
            <p14:sldId id="283"/>
            <p14:sldId id="278"/>
            <p14:sldId id="287"/>
            <p14:sldId id="285"/>
            <p14:sldId id="293"/>
            <p14:sldId id="294"/>
            <p14:sldId id="288"/>
            <p14:sldId id="289"/>
          </p14:sldIdLst>
        </p14:section>
        <p14:section name="Untitled Section" id="{79F7A4CB-FB4E-49D3-8EEA-BA5C36372D43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06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Northamptonshire ACRE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0E06-45C3-46FC-8835-39BE8E7F0AA1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F61C-9456-4823-BB09-9359349F0344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546CDF-F715-4278-A2DE-A696B77CAB9E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1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98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08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8927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00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0701"/>
            <a:ext cx="8596668" cy="42506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</a:defRPr>
            </a:lvl2pPr>
            <a:lvl3pPr marL="1143000" indent="-228600"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215900"/>
            <a:ext cx="1282700" cy="117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5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2pPr marL="742950" indent="-285750">
              <a:buFont typeface="Wingdings" panose="05000000000000000000" pitchFamily="2" charset="2"/>
              <a:buChar char="q"/>
              <a:defRPr/>
            </a:lvl2pPr>
            <a:lvl3pPr marL="1143000" indent="-228600">
              <a:buSzPct val="100000"/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v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2pPr marL="742950" indent="-285750">
              <a:buFont typeface="Wingdings" panose="05000000000000000000" pitchFamily="2" charset="2"/>
              <a:buChar char="q"/>
              <a:defRPr/>
            </a:lvl2pPr>
            <a:lvl3pPr marL="1143000" indent="-228600">
              <a:buSzPct val="100000"/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v"/>
              <a:defRPr/>
            </a:lvl4pPr>
            <a:lvl5pP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215900"/>
            <a:ext cx="1282700" cy="117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4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215900"/>
            <a:ext cx="1282700" cy="117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5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0E06-45C3-46FC-8835-39BE8E7F0AA1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F61C-9456-4823-BB09-9359349F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8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0E06-45C3-46FC-8835-39BE8E7F0AA1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F61C-9456-4823-BB09-9359349F034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6E2664-E59D-4AE1-BBB2-E9B756FEE938}"/>
              </a:ext>
            </a:extLst>
          </p:cNvPr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3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Working with Rural Communities to improve the quality of life for 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4B553E-DD49-4988-A0F3-868045CCABED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2" y="1885162"/>
            <a:ext cx="1240173" cy="8152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866" y="5697322"/>
            <a:ext cx="1780032" cy="7466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233" y="381000"/>
            <a:ext cx="1214772" cy="11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5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656" r:id="rId17"/>
    <p:sldLayoutId id="214748365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hyperlink" Target="http://english.stackexchange.com/questions/313268/english-idiom-for-a-lot-of-paper/313288" TargetMode="External"/><Relationship Id="rId7" Type="http://schemas.openxmlformats.org/officeDocument/2006/relationships/hyperlink" Target="http://dontmesswithdinosaurs.com/?paged=3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://dreamstime.com/stock-photo-upset-man-very-throwing-his-hands-up-air-crying-image50864646" TargetMode="External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22.jpg"/><Relationship Id="rId9" Type="http://schemas.openxmlformats.org/officeDocument/2006/relationships/hyperlink" Target="https://www.flickr.com/photos/64204416@N02/5847087749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orthantsacre/" TargetMode="External"/><Relationship Id="rId3" Type="http://schemas.openxmlformats.org/officeDocument/2006/relationships/image" Target="../media/image28.PNG"/><Relationship Id="rId7" Type="http://schemas.openxmlformats.org/officeDocument/2006/relationships/hyperlink" Target="mailto:Jennifer.hedges@northantsacre.org.uk" TargetMode="External"/><Relationship Id="rId2" Type="http://schemas.openxmlformats.org/officeDocument/2006/relationships/hyperlink" Target="https://www.facebook.com/Northamptonshire-Acre-922328727894828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hyperlink" Target="https://twitter.com/NorthantsACRE" TargetMode="Externa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n.org.uk/our-services/care-for-older-peopl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merj.com/ai-sector-overviews/applications-of-ai-in-elderly-care-robotics/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publicdomainpictures.net/view-image.php?image=33174&amp;picture=signpost" TargetMode="External"/><Relationship Id="rId3" Type="http://schemas.openxmlformats.org/officeDocument/2006/relationships/hyperlink" Target="https://newsofmillcreek.com/content/tips-preparing-our-pets-when-we-return-workplaces-outside-home" TargetMode="External"/><Relationship Id="rId7" Type="http://schemas.openxmlformats.org/officeDocument/2006/relationships/hyperlink" Target="https://www.cahooncare.com/gardening-ideas-for-seniors/" TargetMode="External"/><Relationship Id="rId12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hyperlink" Target="https://www.walmart.com/ip/Birthday-Card-Assorted-Pack-Set-of-24-Cards-Envelopes-Boxed-Birthday-Cards-With-Blank-Interiors/771225784" TargetMode="External"/><Relationship Id="rId5" Type="http://schemas.openxmlformats.org/officeDocument/2006/relationships/hyperlink" Target="https://www.diy.com/ideas-advice/how-to-work-safely-in-the-loft/PROD_npcart_100508.art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s://www.propublica.org/article/are-copay-coupons-actually-making-drugs-more-expensiv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tistockvillage.co.uk/local-services/parish-council/" TargetMode="External"/><Relationship Id="rId7" Type="http://schemas.openxmlformats.org/officeDocument/2006/relationships/hyperlink" Target="http://www.shutterstock.com/video/clip-2912521-stock-footage-snowflakes-falling-against-a-green-background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hyperlink" Target="http://www.publicdomainpictures.net/view-image.php?image=3794&amp;" TargetMode="Externa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7718-telephone-png-pic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tistockvillage.co.uk/local-services/parish-council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en/photo/1041355" TargetMode="Externa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5F5C9D-8A64-46E1-9B9C-CFCC3DE64EF4}"/>
              </a:ext>
            </a:extLst>
          </p:cNvPr>
          <p:cNvSpPr txBox="1"/>
          <p:nvPr/>
        </p:nvSpPr>
        <p:spPr>
          <a:xfrm>
            <a:off x="0" y="945222"/>
            <a:ext cx="97809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Abadi Extra Light" panose="020B0604020202020204" pitchFamily="34" charset="0"/>
              </a:rPr>
              <a:t>Good </a:t>
            </a:r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latin typeface="Abadi Extra Light" panose="020B0604020202020204" pitchFamily="34" charset="0"/>
              </a:rPr>
              <a:t>Neighbours</a:t>
            </a: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Abadi Extra Light" panose="020B0604020202020204" pitchFamily="34" charset="0"/>
              </a:rPr>
              <a:t> Scheme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D874B">
                  <a:lumMod val="75000"/>
                </a:srgbClr>
              </a:solidFill>
              <a:effectLst/>
              <a:uLnTx/>
              <a:uFillTx/>
              <a:latin typeface="Abadi Extra Light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D874B">
                    <a:lumMod val="75000"/>
                  </a:srgbClr>
                </a:solidFill>
                <a:effectLst/>
                <a:uLnTx/>
                <a:uFillTx/>
                <a:latin typeface="Abadi Extra Light" panose="020B0604020202020204" pitchFamily="34" charset="0"/>
                <a:ea typeface="+mn-ea"/>
                <a:cs typeface="+mn-cs"/>
              </a:rPr>
              <a:t>Joanna Browning &amp; Claire Yow</a:t>
            </a:r>
          </a:p>
          <a:p>
            <a:pPr algn="ctr"/>
            <a:endParaRPr lang="en-US" sz="7200" b="1" dirty="0">
              <a:solidFill>
                <a:schemeClr val="accent1">
                  <a:lumMod val="75000"/>
                </a:schemeClr>
              </a:solidFill>
              <a:latin typeface="Abadi Extra Light" panose="020B0604020202020204" pitchFamily="34" charset="0"/>
            </a:endParaRPr>
          </a:p>
          <a:p>
            <a:pPr algn="ctr"/>
            <a:endParaRPr lang="en-US" sz="7200" b="1" dirty="0">
              <a:solidFill>
                <a:schemeClr val="accent1">
                  <a:lumMod val="75000"/>
                </a:schemeClr>
              </a:solidFill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2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742736B-1326-450B-9240-348937388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skirt, broom&#10;&#10;Description automatically generated">
            <a:extLst>
              <a:ext uri="{FF2B5EF4-FFF2-40B4-BE49-F238E27FC236}">
                <a16:creationId xmlns:a16="http://schemas.microsoft.com/office/drawing/2014/main" id="{6AD372DE-911E-48CD-94FC-5C8815380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247" r="-3" b="-3"/>
          <a:stretch/>
        </p:blipFill>
        <p:spPr>
          <a:xfrm>
            <a:off x="471944" y="555217"/>
            <a:ext cx="4268712" cy="3339221"/>
          </a:xfrm>
          <a:prstGeom prst="rect">
            <a:avLst/>
          </a:prstGeom>
        </p:spPr>
      </p:pic>
      <p:pic>
        <p:nvPicPr>
          <p:cNvPr id="15" name="Picture 14" descr="A person with his mouth open&#10;&#10;Description automatically generated with medium confidence">
            <a:extLst>
              <a:ext uri="{FF2B5EF4-FFF2-40B4-BE49-F238E27FC236}">
                <a16:creationId xmlns:a16="http://schemas.microsoft.com/office/drawing/2014/main" id="{71A07A05-CB49-4D4D-955A-D0FCADF9FA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705" r="13709" b="4"/>
          <a:stretch/>
        </p:blipFill>
        <p:spPr>
          <a:xfrm>
            <a:off x="477507" y="4074019"/>
            <a:ext cx="2048359" cy="2226786"/>
          </a:xfrm>
          <a:prstGeom prst="rect">
            <a:avLst/>
          </a:prstGeom>
        </p:spPr>
      </p:pic>
      <p:pic>
        <p:nvPicPr>
          <p:cNvPr id="10" name="Picture 9" descr="A picture containing outdoor, dark, lit, nature&#10;&#10;Description automatically generated">
            <a:extLst>
              <a:ext uri="{FF2B5EF4-FFF2-40B4-BE49-F238E27FC236}">
                <a16:creationId xmlns:a16="http://schemas.microsoft.com/office/drawing/2014/main" id="{F2E6B27E-3B21-4071-AFA7-AA8D8BBE44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5558" r="34219" b="3"/>
          <a:stretch/>
        </p:blipFill>
        <p:spPr>
          <a:xfrm>
            <a:off x="2686733" y="4072045"/>
            <a:ext cx="2053923" cy="2228761"/>
          </a:xfrm>
          <a:prstGeom prst="rect">
            <a:avLst/>
          </a:prstGeom>
        </p:spPr>
      </p:pic>
      <p:pic>
        <p:nvPicPr>
          <p:cNvPr id="12" name="Picture 11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6888FD83-804E-4FA4-AC52-AD448E969E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12255" r="-1" b="3087"/>
          <a:stretch/>
        </p:blipFill>
        <p:spPr>
          <a:xfrm>
            <a:off x="4933183" y="555218"/>
            <a:ext cx="6786873" cy="57455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FF25F4-78FA-4CCF-AE44-D41A9ABE79DB}"/>
              </a:ext>
            </a:extLst>
          </p:cNvPr>
          <p:cNvSpPr txBox="1"/>
          <p:nvPr/>
        </p:nvSpPr>
        <p:spPr>
          <a:xfrm>
            <a:off x="9533239" y="6100751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9" tooltip="https://www.flickr.com/photos/64204416@N02/584708774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10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7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BA6156-990B-40AF-821D-18D91207A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4" y="1489753"/>
            <a:ext cx="9878357" cy="41661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4B1555-281F-4B3F-9623-4FCA7F117E52}"/>
              </a:ext>
            </a:extLst>
          </p:cNvPr>
          <p:cNvSpPr txBox="1"/>
          <p:nvPr/>
        </p:nvSpPr>
        <p:spPr>
          <a:xfrm>
            <a:off x="400692" y="678094"/>
            <a:ext cx="3893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NACRE can help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58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0378D-0BDA-436F-A47F-6E7135B8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 already run a community group, can I become a Good Neighbour Scheme?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E0B70-79AD-4D1D-9926-22EDDB022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Yes, we welcome existing neighbourhood groups to join the network and access help and support. </a:t>
            </a:r>
          </a:p>
          <a:p>
            <a:r>
              <a:rPr lang="en-GB" sz="2400" dirty="0"/>
              <a:t>You do not need to change the name of the group, or your community offer, all we ask is that you have a constitution and bank account (so you can access funding) and that you have a safeguarding and equal opportunities policy.</a:t>
            </a:r>
          </a:p>
          <a:p>
            <a:r>
              <a:rPr lang="en-GB" sz="2400" dirty="0"/>
              <a:t>We do not interfere or take over a group- the group will still be managed and run by the community- we are just here to help and support if needed. </a:t>
            </a:r>
          </a:p>
        </p:txBody>
      </p:sp>
    </p:spTree>
    <p:extLst>
      <p:ext uri="{BB962C8B-B14F-4D97-AF65-F5344CB8AC3E}">
        <p14:creationId xmlns:p14="http://schemas.microsoft.com/office/powerpoint/2010/main" val="245396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CDB46-3BBE-439F-A9F6-B925F017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469" y="393895"/>
            <a:ext cx="8596668" cy="914400"/>
          </a:xfrm>
        </p:spPr>
        <p:txBody>
          <a:bodyPr/>
          <a:lstStyle/>
          <a:p>
            <a:r>
              <a:rPr lang="en-GB" dirty="0"/>
              <a:t>Why?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2FDD6-86A3-46CE-B6C6-DD50D9053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23" t="30555" r="35500" b="14034"/>
          <a:stretch/>
        </p:blipFill>
        <p:spPr>
          <a:xfrm>
            <a:off x="351693" y="1058593"/>
            <a:ext cx="4424758" cy="4740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73CAF8-F9D9-4141-877F-F47E144CEB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46" t="35275" r="17731" b="18548"/>
          <a:stretch/>
        </p:blipFill>
        <p:spPr>
          <a:xfrm>
            <a:off x="4358485" y="1473591"/>
            <a:ext cx="6114132" cy="35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6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7A834-3B22-48E0-B664-9C8D7F7A9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1579093"/>
            <a:ext cx="7766936" cy="2078507"/>
          </a:xfrm>
        </p:spPr>
        <p:txBody>
          <a:bodyPr/>
          <a:lstStyle/>
          <a:p>
            <a:pPr algn="ctr"/>
            <a:r>
              <a:rPr lang="en-GB" dirty="0"/>
              <a:t>www.northantsacre.org.uk/good-neighbour-schemes</a:t>
            </a:r>
          </a:p>
        </p:txBody>
      </p:sp>
      <p:pic>
        <p:nvPicPr>
          <p:cNvPr id="5" name="Picture 4" descr="A picture containing object, kit, table, ball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EB5D563-1966-4A13-829A-7A38DAF5F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4830030"/>
            <a:ext cx="678239" cy="624894"/>
          </a:xfrm>
          <a:prstGeom prst="rect">
            <a:avLst/>
          </a:prstGeom>
        </p:spPr>
      </p:pic>
      <p:pic>
        <p:nvPicPr>
          <p:cNvPr id="9" name="Picture 8" descr="A picture containing wheel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D9B546C4-AC61-4D05-958F-7A741C15A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6" y="5699042"/>
            <a:ext cx="678239" cy="640135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F365F9-76F3-4C3B-B028-1DA8219F73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796" y="499093"/>
            <a:ext cx="1180800" cy="1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3992449"/>
            <a:ext cx="592428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linkClick r:id="rId7"/>
              </a:rPr>
              <a:t>acre@northantsacre.org.uk</a:t>
            </a:r>
            <a:r>
              <a:rPr lang="en-GB" sz="2000" dirty="0"/>
              <a:t> 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>
                <a:hlinkClick r:id="rId8"/>
              </a:rPr>
              <a:t>https://www.facebook.com/northantsacre/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>
                <a:hlinkClick r:id="rId4"/>
              </a:rPr>
              <a:t>https://twitter.com/NorthantsACRE</a:t>
            </a:r>
            <a:endParaRPr lang="en-GB" sz="2000" dirty="0"/>
          </a:p>
          <a:p>
            <a:endParaRPr lang="en-GB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66068" y="3949710"/>
            <a:ext cx="568346" cy="549121"/>
            <a:chOff x="131673600" y="86410800"/>
            <a:chExt cx="3657600" cy="3657600"/>
          </a:xfrm>
        </p:grpSpPr>
        <p:pic>
          <p:nvPicPr>
            <p:cNvPr id="1027" name="Picture 3" descr="Emai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80135" y="86635708"/>
              <a:ext cx="3080610" cy="3263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31673600" y="86410800"/>
              <a:ext cx="3657600" cy="365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9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older&#10;&#10;Description automatically generated">
            <a:extLst>
              <a:ext uri="{FF2B5EF4-FFF2-40B4-BE49-F238E27FC236}">
                <a16:creationId xmlns:a16="http://schemas.microsoft.com/office/drawing/2014/main" id="{CF7308E7-E79D-424E-B3AC-45986E4C2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2240" y="133588"/>
            <a:ext cx="5445760" cy="3632279"/>
          </a:xfrm>
          <a:prstGeom prst="rect">
            <a:avLst/>
          </a:prstGeom>
        </p:spPr>
      </p:pic>
      <p:pic>
        <p:nvPicPr>
          <p:cNvPr id="5" name="Picture 4" descr="A person and person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F164E2B9-F382-4DA9-BD4C-C30AE32FBC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54040" y="2421466"/>
            <a:ext cx="4841240" cy="3227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F56E1B-DDE9-4251-A291-5386279CB06A}"/>
              </a:ext>
            </a:extLst>
          </p:cNvPr>
          <p:cNvSpPr txBox="1"/>
          <p:nvPr/>
        </p:nvSpPr>
        <p:spPr>
          <a:xfrm>
            <a:off x="6095999" y="833120"/>
            <a:ext cx="343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Low level support on an occasional or regular basis 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12ACA-2309-4F9B-A090-2565F8A7785D}"/>
              </a:ext>
            </a:extLst>
          </p:cNvPr>
          <p:cNvSpPr txBox="1"/>
          <p:nvPr/>
        </p:nvSpPr>
        <p:spPr>
          <a:xfrm>
            <a:off x="371476" y="4448175"/>
            <a:ext cx="484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Reducing loneliness &amp; isolation, helping extend independent living in homes people love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510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person, mammal, dog&#10;&#10;Description automatically generated">
            <a:extLst>
              <a:ext uri="{FF2B5EF4-FFF2-40B4-BE49-F238E27FC236}">
                <a16:creationId xmlns:a16="http://schemas.microsoft.com/office/drawing/2014/main" id="{D4626D16-F8AB-437A-B3AF-67F9AD976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6152" y="133948"/>
            <a:ext cx="3327061" cy="4268144"/>
          </a:xfrm>
          <a:prstGeom prst="rect">
            <a:avLst/>
          </a:prstGeom>
        </p:spPr>
      </p:pic>
      <p:pic>
        <p:nvPicPr>
          <p:cNvPr id="6" name="Picture 5" descr="A person climbing a ladder&#10;&#10;Description automatically generated with medium confidence">
            <a:extLst>
              <a:ext uri="{FF2B5EF4-FFF2-40B4-BE49-F238E27FC236}">
                <a16:creationId xmlns:a16="http://schemas.microsoft.com/office/drawing/2014/main" id="{511D4C6E-5C2D-4A5B-A70F-35A4B4962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07493" y="2727475"/>
            <a:ext cx="2588945" cy="2588945"/>
          </a:xfrm>
          <a:prstGeom prst="rect">
            <a:avLst/>
          </a:prstGeom>
        </p:spPr>
      </p:pic>
      <p:pic>
        <p:nvPicPr>
          <p:cNvPr id="8" name="Picture 7" descr="A picture containing tree, outdoor, grass, person&#10;&#10;Description automatically generated">
            <a:extLst>
              <a:ext uri="{FF2B5EF4-FFF2-40B4-BE49-F238E27FC236}">
                <a16:creationId xmlns:a16="http://schemas.microsoft.com/office/drawing/2014/main" id="{5EBDEC23-6D00-4A0C-9CB7-C62283C4E4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931782" y="186236"/>
            <a:ext cx="3121152" cy="2081784"/>
          </a:xfrm>
          <a:prstGeom prst="rect">
            <a:avLst/>
          </a:prstGeom>
        </p:spPr>
      </p:pic>
      <p:pic>
        <p:nvPicPr>
          <p:cNvPr id="10" name="Picture 9" descr="A picture containing text, indoor, ceiling, table&#10;&#10;Description automatically generated">
            <a:extLst>
              <a:ext uri="{FF2B5EF4-FFF2-40B4-BE49-F238E27FC236}">
                <a16:creationId xmlns:a16="http://schemas.microsoft.com/office/drawing/2014/main" id="{0EDF361C-3040-4855-AF23-76AB4C36ED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02978" y="4632732"/>
            <a:ext cx="3497817" cy="1836354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1B68E9AE-A8F3-4786-9921-A183145B8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752477" y="0"/>
            <a:ext cx="3015484" cy="30154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DCD6CB-FEF4-41FF-B1AE-A1FAF5722AB3}"/>
              </a:ext>
            </a:extLst>
          </p:cNvPr>
          <p:cNvSpPr txBox="1"/>
          <p:nvPr/>
        </p:nvSpPr>
        <p:spPr>
          <a:xfrm>
            <a:off x="3752477" y="2845942"/>
            <a:ext cx="3015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can we offer?</a:t>
            </a:r>
            <a:endParaRPr lang="en-GB" sz="2400" dirty="0"/>
          </a:p>
        </p:txBody>
      </p:sp>
      <p:pic>
        <p:nvPicPr>
          <p:cNvPr id="16" name="Picture 15" descr="A wooden cross in a field&#10;&#10;Description automatically generated with medium confidence">
            <a:extLst>
              <a:ext uri="{FF2B5EF4-FFF2-40B4-BE49-F238E27FC236}">
                <a16:creationId xmlns:a16="http://schemas.microsoft.com/office/drawing/2014/main" id="{861A22B2-0FDB-4C30-8107-24F5076E1F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484561" y="3836996"/>
            <a:ext cx="2976774" cy="198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table with papers on it&#10;&#10;Description automatically generated with medium confidence">
            <a:extLst>
              <a:ext uri="{FF2B5EF4-FFF2-40B4-BE49-F238E27FC236}">
                <a16:creationId xmlns:a16="http://schemas.microsoft.com/office/drawing/2014/main" id="{AEBB0C0E-1C18-4529-BB9C-208C461EA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3860" y="3440908"/>
            <a:ext cx="2998185" cy="1995667"/>
          </a:xfrm>
          <a:prstGeom prst="rect">
            <a:avLst/>
          </a:prstGeom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8E525AC-D0F6-4000-AAA1-57F6AB048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62271" y="346841"/>
            <a:ext cx="3905250" cy="5857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157620-6BE4-4353-8FC3-DE954CB04DDB}"/>
              </a:ext>
            </a:extLst>
          </p:cNvPr>
          <p:cNvSpPr txBox="1"/>
          <p:nvPr/>
        </p:nvSpPr>
        <p:spPr>
          <a:xfrm>
            <a:off x="4288221" y="2929889"/>
            <a:ext cx="18077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Forte" panose="03060902040502070203" pitchFamily="66" charset="0"/>
              </a:rPr>
              <a:t>5</a:t>
            </a:r>
            <a:endParaRPr lang="en-GB" sz="14000" dirty="0">
              <a:solidFill>
                <a:schemeClr val="accent3">
                  <a:lumMod val="60000"/>
                  <a:lumOff val="40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5D8E6-20DB-4C05-8F0B-003E11B8C7A9}"/>
              </a:ext>
            </a:extLst>
          </p:cNvPr>
          <p:cNvSpPr txBox="1"/>
          <p:nvPr/>
        </p:nvSpPr>
        <p:spPr>
          <a:xfrm flipH="1">
            <a:off x="311776" y="5436575"/>
            <a:ext cx="222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Steering group?</a:t>
            </a:r>
          </a:p>
          <a:p>
            <a:r>
              <a:rPr lang="en-US" sz="2400" dirty="0"/>
              <a:t>  Committee?</a:t>
            </a: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5FF72847-FDB8-44D7-BC6B-5C159B10C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47699" y="346841"/>
            <a:ext cx="5153560" cy="2903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9655D9-8B33-484E-B22E-447893B9C4DC}"/>
              </a:ext>
            </a:extLst>
          </p:cNvPr>
          <p:cNvSpPr txBox="1"/>
          <p:nvPr/>
        </p:nvSpPr>
        <p:spPr>
          <a:xfrm>
            <a:off x="311776" y="799145"/>
            <a:ext cx="2525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UNIQUE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1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446" y="1376737"/>
            <a:ext cx="6555673" cy="5034337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Have Co-ordinator/Duty Officer who has a mobile phone and details of all volunteers, what they offer and when.</a:t>
            </a:r>
          </a:p>
          <a:p>
            <a:endParaRPr lang="en-GB" sz="2000" dirty="0"/>
          </a:p>
          <a:p>
            <a:r>
              <a:rPr lang="en-GB" sz="2000" dirty="0"/>
              <a:t>Any resident in genuine need of help can ring the number </a:t>
            </a:r>
          </a:p>
          <a:p>
            <a:endParaRPr lang="en-GB" sz="2000" dirty="0"/>
          </a:p>
          <a:p>
            <a:r>
              <a:rPr lang="en-GB" sz="2000" dirty="0"/>
              <a:t>The Co-ordinator will identify an available volunteer     who can provide the help and contact them</a:t>
            </a:r>
          </a:p>
          <a:p>
            <a:endParaRPr lang="en-GB" sz="2000" dirty="0"/>
          </a:p>
          <a:p>
            <a:r>
              <a:rPr lang="en-GB" sz="2000" dirty="0"/>
              <a:t>Volunteer will contact resident to arrange time of visit </a:t>
            </a:r>
          </a:p>
          <a:p>
            <a:endParaRPr lang="en-GB" sz="2000" dirty="0"/>
          </a:p>
          <a:p>
            <a:r>
              <a:rPr lang="en-GB" sz="2000" dirty="0"/>
              <a:t>Can also signpost to voluntary/charity and statutory organisations or professional company if the need is outside of a volunteer remit </a:t>
            </a:r>
            <a:r>
              <a:rPr lang="en-GB" sz="2000" dirty="0">
                <a:solidFill>
                  <a:srgbClr val="FF0000"/>
                </a:solidFill>
              </a:rPr>
              <a:t>**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8092F-CA7E-4B91-903F-E13C2743AE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9356" y="1785833"/>
            <a:ext cx="4101500" cy="30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5313" y="499682"/>
            <a:ext cx="5990593" cy="4333423"/>
          </a:xfrm>
        </p:spPr>
        <p:txBody>
          <a:bodyPr>
            <a:normAutofit/>
          </a:bodyPr>
          <a:lstStyle/>
          <a:p>
            <a:endParaRPr lang="en-GB" sz="1600" dirty="0"/>
          </a:p>
          <a:p>
            <a:r>
              <a:rPr lang="en-GB" sz="2400" dirty="0"/>
              <a:t>Scheme organised by small steering group:</a:t>
            </a:r>
          </a:p>
          <a:p>
            <a:pPr lvl="1">
              <a:buClr>
                <a:srgbClr val="006600"/>
              </a:buClr>
            </a:pPr>
            <a:r>
              <a:rPr lang="en-GB" sz="2000" dirty="0"/>
              <a:t>Determine need and capacity</a:t>
            </a:r>
          </a:p>
          <a:p>
            <a:pPr lvl="1">
              <a:buClr>
                <a:srgbClr val="006600"/>
              </a:buClr>
            </a:pPr>
            <a:r>
              <a:rPr lang="en-GB" sz="2000" dirty="0"/>
              <a:t>Recruit volunteers</a:t>
            </a:r>
          </a:p>
          <a:p>
            <a:pPr lvl="1">
              <a:buClr>
                <a:srgbClr val="006600"/>
              </a:buClr>
            </a:pPr>
            <a:r>
              <a:rPr lang="en-GB" sz="2000" dirty="0"/>
              <a:t>Decide scope of scheme i.e. what is offered</a:t>
            </a:r>
          </a:p>
          <a:p>
            <a:pPr lvl="1">
              <a:buClr>
                <a:srgbClr val="006600"/>
              </a:buClr>
            </a:pPr>
            <a:r>
              <a:rPr lang="en-GB" sz="2000" dirty="0"/>
              <a:t>Get funding and insurance </a:t>
            </a:r>
          </a:p>
          <a:p>
            <a:pPr lvl="1">
              <a:buClr>
                <a:srgbClr val="006600"/>
              </a:buClr>
            </a:pPr>
            <a:r>
              <a:rPr lang="en-GB" sz="2000" dirty="0"/>
              <a:t>Arrange training and DBS checks if needed</a:t>
            </a:r>
          </a:p>
          <a:p>
            <a:pPr lvl="1">
              <a:buClr>
                <a:srgbClr val="006600"/>
              </a:buClr>
            </a:pPr>
            <a:r>
              <a:rPr lang="en-GB" sz="2000" dirty="0"/>
              <a:t>Purchase mobile phone, laptop if required </a:t>
            </a:r>
          </a:p>
          <a:p>
            <a:pPr lvl="1">
              <a:buClr>
                <a:srgbClr val="006600"/>
              </a:buClr>
            </a:pPr>
            <a:r>
              <a:rPr lang="en-GB" sz="2000" dirty="0"/>
              <a:t>Assist in setting up activities and events</a:t>
            </a:r>
          </a:p>
          <a:p>
            <a:pPr lvl="1">
              <a:buClr>
                <a:srgbClr val="006600"/>
              </a:buClr>
            </a:pPr>
            <a:endParaRPr lang="en-GB" sz="2000" dirty="0"/>
          </a:p>
          <a:p>
            <a:endParaRPr lang="en-GB" dirty="0"/>
          </a:p>
        </p:txBody>
      </p:sp>
      <p:pic>
        <p:nvPicPr>
          <p:cNvPr id="4" name="Picture 3" descr="A group of people sitting around a table with papers on it&#10;&#10;Description automatically generated with medium confidence">
            <a:extLst>
              <a:ext uri="{FF2B5EF4-FFF2-40B4-BE49-F238E27FC236}">
                <a16:creationId xmlns:a16="http://schemas.microsoft.com/office/drawing/2014/main" id="{E40D27FF-FF19-4DB4-925C-8AAEEE8A7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0912" y="315900"/>
            <a:ext cx="3030829" cy="2017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D793DD-A198-4677-AF61-FD14C7D19DF1}"/>
              </a:ext>
            </a:extLst>
          </p:cNvPr>
          <p:cNvSpPr txBox="1"/>
          <p:nvPr/>
        </p:nvSpPr>
        <p:spPr>
          <a:xfrm>
            <a:off x="534256" y="5202621"/>
            <a:ext cx="6914508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is given to those in need free of charge although a reasonable charge can be made if a volunteer’s car is used.</a:t>
            </a:r>
          </a:p>
        </p:txBody>
      </p:sp>
    </p:spTree>
    <p:extLst>
      <p:ext uri="{BB962C8B-B14F-4D97-AF65-F5344CB8AC3E}">
        <p14:creationId xmlns:p14="http://schemas.microsoft.com/office/powerpoint/2010/main" val="29560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101838" cy="1320800"/>
          </a:xfrm>
        </p:spPr>
        <p:txBody>
          <a:bodyPr>
            <a:normAutofit/>
          </a:bodyPr>
          <a:lstStyle/>
          <a:p>
            <a:r>
              <a:rPr lang="en-GB" dirty="0"/>
              <a:t>NLCF Good Neighbours project</a:t>
            </a:r>
          </a:p>
        </p:txBody>
      </p:sp>
      <p:sp>
        <p:nvSpPr>
          <p:cNvPr id="12" name="Isosceles Triangle 8">
            <a:extLst>
              <a:ext uri="{FF2B5EF4-FFF2-40B4-BE49-F238E27FC236}">
                <a16:creationId xmlns:a16="http://schemas.microsoft.com/office/drawing/2014/main" id="{82FCA8AA-470A-46EF-AC08-74C610468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4355"/>
            <a:ext cx="6854916" cy="388077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National Lottery Community Fund providing over £272,000 for 3 years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To set up and support 30 Good Neighbour schemes across Kettering, Corby, Wellingborough and East Northants.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Covers 2 full time field workers to help set up the schemes and support them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Up to £700 available to each scheme for set up costs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Good Neighbour annual event</a:t>
            </a:r>
          </a:p>
        </p:txBody>
      </p:sp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4BDBEB52-D234-4A72-A941-26D278A14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" r="29752" b="-4"/>
          <a:stretch/>
        </p:blipFill>
        <p:spPr>
          <a:xfrm rot="5400000">
            <a:off x="7864053" y="1136804"/>
            <a:ext cx="1276754" cy="1543147"/>
          </a:xfrm>
          <a:prstGeom prst="rect">
            <a:avLst/>
          </a:prstGeom>
        </p:spPr>
      </p:pic>
      <p:pic>
        <p:nvPicPr>
          <p:cNvPr id="5" name="Picture 4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242E3C0A-FC9C-4FAB-8F3E-3AA66AB476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6" r="-4" b="28007"/>
          <a:stretch/>
        </p:blipFill>
        <p:spPr>
          <a:xfrm>
            <a:off x="7810938" y="4640461"/>
            <a:ext cx="1543148" cy="1276755"/>
          </a:xfrm>
          <a:prstGeom prst="rect">
            <a:avLst/>
          </a:prstGeom>
        </p:spPr>
      </p:pic>
      <p:pic>
        <p:nvPicPr>
          <p:cNvPr id="9" name="Picture 8" descr="A picture containing kite, tree, outdoor, flying&#10;&#10;Description automatically generated">
            <a:extLst>
              <a:ext uri="{FF2B5EF4-FFF2-40B4-BE49-F238E27FC236}">
                <a16:creationId xmlns:a16="http://schemas.microsoft.com/office/drawing/2014/main" id="{F9778BE6-9B6D-4305-BBF4-EAF3ED1E7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00913" y="2812174"/>
            <a:ext cx="2363198" cy="157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72DB-017A-487C-AD3C-59053350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4E673-1FB3-431D-AEF7-553A39A63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For Daventry- Northants ACRE are working with Daventry District Council- Funding is available for up to £700</a:t>
            </a:r>
          </a:p>
          <a:p>
            <a:r>
              <a:rPr lang="en-GB" sz="2400" dirty="0"/>
              <a:t>For Northampton- Northants ACRE is working with VIN (Voluntary Impact Northamptonshire and funding is available to meet some costs) to cover the parishes and more urban groups. </a:t>
            </a:r>
          </a:p>
          <a:p>
            <a:r>
              <a:rPr lang="en-GB" sz="2400" dirty="0"/>
              <a:t>For South Northants- Northants Acre are working with South Northants Council but their funding has stopped ahead of unitary- Northants ACRE will support new groups to apply for alternative funding.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6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up a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1527"/>
            <a:ext cx="8596668" cy="4289836"/>
          </a:xfrm>
        </p:spPr>
        <p:txBody>
          <a:bodyPr>
            <a:normAutofit fontScale="85000" lnSpcReduction="20000"/>
          </a:bodyPr>
          <a:lstStyle/>
          <a:p>
            <a:r>
              <a:rPr lang="en-GB" sz="2200" dirty="0"/>
              <a:t>Identify need and volunteers through survey</a:t>
            </a:r>
          </a:p>
          <a:p>
            <a:endParaRPr lang="en-GB" sz="2200" dirty="0"/>
          </a:p>
          <a:p>
            <a:pPr lvl="1">
              <a:spcBef>
                <a:spcPts val="600"/>
              </a:spcBef>
            </a:pPr>
            <a:r>
              <a:rPr lang="en-GB" sz="2200" dirty="0"/>
              <a:t>A steering group (2 to 4 volunteers)</a:t>
            </a:r>
          </a:p>
          <a:p>
            <a:pPr lvl="1">
              <a:spcBef>
                <a:spcPts val="600"/>
              </a:spcBef>
            </a:pPr>
            <a:r>
              <a:rPr lang="en-GB" sz="2200" dirty="0"/>
              <a:t>A constitution </a:t>
            </a:r>
          </a:p>
          <a:p>
            <a:pPr lvl="1">
              <a:spcBef>
                <a:spcPts val="600"/>
              </a:spcBef>
            </a:pPr>
            <a:r>
              <a:rPr lang="en-GB" sz="2200" dirty="0"/>
              <a:t>Bank account – it should be separate to the Parish Council.</a:t>
            </a:r>
          </a:p>
          <a:p>
            <a:endParaRPr lang="en-GB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Insurance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Mobile phone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Laptop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Marketing &amp; publicity materials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DBS checks for volunteers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Training.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9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2D874B"/>
      </a:accent1>
      <a:accent2>
        <a:srgbClr val="20851B"/>
      </a:accent2>
      <a:accent3>
        <a:srgbClr val="549E39"/>
      </a:accent3>
      <a:accent4>
        <a:srgbClr val="549E39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551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Abadi Extra Light</vt:lpstr>
      <vt:lpstr>Arial</vt:lpstr>
      <vt:lpstr>Calibri</vt:lpstr>
      <vt:lpstr>Calibri Light</vt:lpstr>
      <vt:lpstr>Courier New</vt:lpstr>
      <vt:lpstr>Forte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How it works</vt:lpstr>
      <vt:lpstr>PowerPoint Presentation</vt:lpstr>
      <vt:lpstr>NLCF Good Neighbours project</vt:lpstr>
      <vt:lpstr>Other areas</vt:lpstr>
      <vt:lpstr>Setting up a scheme</vt:lpstr>
      <vt:lpstr>PowerPoint Presentation</vt:lpstr>
      <vt:lpstr>PowerPoint Presentation</vt:lpstr>
      <vt:lpstr>I already run a community group, can I become a Good Neighbour Scheme?</vt:lpstr>
      <vt:lpstr>Why?</vt:lpstr>
      <vt:lpstr>www.northantsacre.org.uk/good-neighbour-schemes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Jimenez Sanchez</dc:creator>
  <cp:lastModifiedBy>Joanna Browning</cp:lastModifiedBy>
  <cp:revision>30</cp:revision>
  <dcterms:created xsi:type="dcterms:W3CDTF">2020-03-26T12:18:01Z</dcterms:created>
  <dcterms:modified xsi:type="dcterms:W3CDTF">2021-07-27T11:55:00Z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