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1264B-C90C-4FB3-AE98-CA83F0A36B9F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42FF4-9CAB-4F3A-8CA6-9CC1B198F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r>
              <a:rPr lang="en-US" baseline="0" dirty="0" smtClean="0"/>
              <a:t> village in </a:t>
            </a:r>
            <a:r>
              <a:rPr lang="en-US" baseline="0" dirty="0" err="1" smtClean="0"/>
              <a:t>Daventry</a:t>
            </a:r>
            <a:r>
              <a:rPr lang="en-US" baseline="0" dirty="0" smtClean="0"/>
              <a:t> District</a:t>
            </a:r>
          </a:p>
          <a:p>
            <a:r>
              <a:rPr lang="en-US" baseline="0" dirty="0" smtClean="0"/>
              <a:t>500+ in 210 houses</a:t>
            </a:r>
          </a:p>
          <a:p>
            <a:r>
              <a:rPr lang="en-US" baseline="0" dirty="0" smtClean="0"/>
              <a:t>100 years ago several shops</a:t>
            </a:r>
          </a:p>
          <a:p>
            <a:r>
              <a:rPr lang="en-US" baseline="0" dirty="0" smtClean="0"/>
              <a:t>Within living memory, two shops and a butchers</a:t>
            </a:r>
          </a:p>
          <a:p>
            <a:r>
              <a:rPr lang="en-US" baseline="0" dirty="0" smtClean="0"/>
              <a:t>For past 20 years or so, one shop/PO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3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building not available</a:t>
            </a:r>
          </a:p>
          <a:p>
            <a:r>
              <a:rPr lang="en-US" dirty="0" smtClean="0"/>
              <a:t>No permanent site available</a:t>
            </a:r>
          </a:p>
          <a:p>
            <a:r>
              <a:rPr lang="en-US" dirty="0" smtClean="0"/>
              <a:t>No suitable building</a:t>
            </a:r>
            <a:r>
              <a:rPr lang="en-US" baseline="0" dirty="0" smtClean="0"/>
              <a:t> available</a:t>
            </a:r>
          </a:p>
          <a:p>
            <a:endParaRPr lang="en-US" dirty="0" smtClean="0"/>
          </a:p>
          <a:p>
            <a:r>
              <a:rPr lang="en-US" dirty="0" smtClean="0"/>
              <a:t>No site to rent within Planning conditions</a:t>
            </a:r>
          </a:p>
          <a:p>
            <a:r>
              <a:rPr lang="en-US" dirty="0" smtClean="0"/>
              <a:t>Land offered for 10 year lease, min of</a:t>
            </a:r>
            <a:r>
              <a:rPr lang="en-US" baseline="0" dirty="0" smtClean="0"/>
              <a:t> 6 years</a:t>
            </a:r>
          </a:p>
          <a:p>
            <a:endParaRPr lang="en-US" dirty="0" smtClean="0"/>
          </a:p>
          <a:p>
            <a:r>
              <a:rPr lang="en-US" dirty="0" smtClean="0"/>
              <a:t>SIPS building </a:t>
            </a:r>
            <a:r>
              <a:rPr lang="mr-IN" dirty="0" smtClean="0"/>
              <a:t>–</a:t>
            </a:r>
            <a:r>
              <a:rPr lang="en-US" dirty="0" smtClean="0"/>
              <a:t> Structural Integrated</a:t>
            </a:r>
            <a:r>
              <a:rPr lang="en-US" baseline="0" dirty="0" smtClean="0"/>
              <a:t> P</a:t>
            </a:r>
            <a:r>
              <a:rPr lang="en-US" dirty="0" smtClean="0"/>
              <a:t>anel Systems</a:t>
            </a:r>
          </a:p>
          <a:p>
            <a:endParaRPr lang="en-US" dirty="0" smtClean="0"/>
          </a:p>
          <a:p>
            <a:r>
              <a:rPr lang="en-US" dirty="0" smtClean="0"/>
              <a:t>18 week from Go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31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2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owners planed retirement three years ago and put the business</a:t>
            </a:r>
            <a:r>
              <a:rPr lang="en-US" baseline="0" dirty="0" smtClean="0"/>
              <a:t> on the market</a:t>
            </a:r>
          </a:p>
          <a:p>
            <a:r>
              <a:rPr lang="en-US" baseline="0" dirty="0" smtClean="0"/>
              <a:t>No purchasers </a:t>
            </a:r>
            <a:r>
              <a:rPr lang="mr-IN" baseline="0" dirty="0" smtClean="0"/>
              <a:t>–</a:t>
            </a:r>
            <a:r>
              <a:rPr lang="en-US" baseline="0" dirty="0" smtClean="0"/>
              <a:t> house and shop</a:t>
            </a:r>
          </a:p>
          <a:p>
            <a:r>
              <a:rPr lang="en-US" baseline="0" dirty="0" smtClean="0"/>
              <a:t>Change of use through planning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</a:t>
            </a:r>
            <a:r>
              <a:rPr lang="en-US" baseline="0" dirty="0" smtClean="0"/>
              <a:t> point the PC arranged a number of village meetings which included Plunkett and NACRE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the last of these meetings an informal group started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job: questionnaire to gauge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this time the SOS committee had </a:t>
            </a:r>
            <a:r>
              <a:rPr lang="en-US" dirty="0" err="1" smtClean="0"/>
              <a:t>crystalised</a:t>
            </a:r>
            <a:r>
              <a:rPr lang="en-US" dirty="0" smtClean="0"/>
              <a:t> into a group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 for premises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9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2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0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this work was then presented to the village community at</a:t>
            </a:r>
            <a:r>
              <a:rPr lang="en-US" baseline="0" dirty="0" smtClean="0"/>
              <a:t> a meeting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9EDE-E78A-C445-A143-F742EE6ECF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8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2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6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1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1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6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6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3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6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6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59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A700-74E1-46A6-9B5B-95CF775BE848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69AE-B909-4BC7-953E-D3EB3DABD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85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2394"/>
            <a:ext cx="7772400" cy="1470025"/>
          </a:xfrm>
        </p:spPr>
        <p:txBody>
          <a:bodyPr/>
          <a:lstStyle/>
          <a:p>
            <a:pPr defTabSz="457200">
              <a:spcBef>
                <a:spcPts val="0"/>
              </a:spcBef>
              <a:defRPr/>
            </a:pPr>
            <a:r>
              <a:rPr lang="en-GB" dirty="0" err="1" smtClean="0">
                <a:latin typeface="Comic Sans MS" panose="030F0702030302020204" pitchFamily="66" charset="0"/>
              </a:rPr>
              <a:t>Creaton</a:t>
            </a:r>
            <a:r>
              <a:rPr lang="en-GB" dirty="0" smtClean="0">
                <a:latin typeface="Comic Sans MS" panose="030F0702030302020204" pitchFamily="66" charset="0"/>
              </a:rPr>
              <a:t> Village Shop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They are on their way!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Richard Hollingum</a:t>
            </a:r>
          </a:p>
          <a:p>
            <a:r>
              <a:rPr lang="en-GB" sz="3600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Creaton</a:t>
            </a:r>
            <a:r>
              <a:rPr lang="en-GB" sz="3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Community Benefit Society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77078" y="5885645"/>
            <a:ext cx="7989659" cy="920838"/>
            <a:chOff x="636104" y="5885645"/>
            <a:chExt cx="10652878" cy="920838"/>
          </a:xfrm>
        </p:grpSpPr>
        <p:pic>
          <p:nvPicPr>
            <p:cNvPr id="7" name="Picture 3" descr="Plunket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023" y="6001554"/>
              <a:ext cx="1539118" cy="804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pub is the hu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20" y="6167128"/>
              <a:ext cx="1243481" cy="416781"/>
            </a:xfrm>
            <a:prstGeom prst="rect">
              <a:avLst/>
            </a:prstGeom>
            <a:noFill/>
            <a:ln w="9525" algn="in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" name="Picture 5" descr="LEADER+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067" y="5989796"/>
              <a:ext cx="1179944" cy="7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" name="Picture 6" descr="new NACRE logo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888" y="5936788"/>
              <a:ext cx="1190531" cy="8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" name="Picture 7" descr="sulgrave sho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4330" y="6167130"/>
              <a:ext cx="1541234" cy="442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2" name="Picture 8" descr="creaton village sho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2393" y="6192888"/>
              <a:ext cx="1821601" cy="39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636104" y="5885645"/>
              <a:ext cx="10652878" cy="128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23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622" y="1948646"/>
            <a:ext cx="4862378" cy="2897191"/>
          </a:xfrm>
        </p:spPr>
        <p:txBody>
          <a:bodyPr/>
          <a:lstStyle/>
          <a:p>
            <a:r>
              <a:rPr lang="en-US" dirty="0" smtClean="0"/>
              <a:t>Short-term (up to 5 years)</a:t>
            </a:r>
          </a:p>
          <a:p>
            <a:r>
              <a:rPr lang="en-US" dirty="0" err="1" smtClean="0"/>
              <a:t>Portacabin</a:t>
            </a:r>
            <a:endParaRPr lang="en-US" dirty="0" smtClean="0"/>
          </a:p>
          <a:p>
            <a:r>
              <a:rPr lang="en-US" dirty="0" smtClean="0"/>
              <a:t>Existing building</a:t>
            </a:r>
          </a:p>
          <a:p>
            <a:r>
              <a:rPr lang="en-US" dirty="0" smtClean="0"/>
              <a:t>Rent or buy land</a:t>
            </a:r>
            <a:endParaRPr lang="en-US" dirty="0"/>
          </a:p>
        </p:txBody>
      </p:sp>
      <p:pic>
        <p:nvPicPr>
          <p:cNvPr id="4" name="Picture 3" descr="commercial_propert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4" y="1948646"/>
            <a:ext cx="3658489" cy="25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716636" cy="4525963"/>
          </a:xfrm>
        </p:spPr>
        <p:txBody>
          <a:bodyPr/>
          <a:lstStyle/>
          <a:p>
            <a:r>
              <a:rPr lang="en-US" dirty="0" smtClean="0"/>
              <a:t>Wide range of shops</a:t>
            </a:r>
          </a:p>
          <a:p>
            <a:r>
              <a:rPr lang="en-US" dirty="0" smtClean="0"/>
              <a:t>Local produce</a:t>
            </a:r>
          </a:p>
          <a:p>
            <a:r>
              <a:rPr lang="en-US" dirty="0" smtClean="0"/>
              <a:t>Focused people</a:t>
            </a:r>
          </a:p>
          <a:p>
            <a:r>
              <a:rPr lang="en-US" dirty="0" smtClean="0"/>
              <a:t>Community commitment</a:t>
            </a:r>
          </a:p>
          <a:p>
            <a:r>
              <a:rPr lang="en-US" dirty="0" smtClean="0"/>
              <a:t>Volunteers</a:t>
            </a:r>
            <a:endParaRPr lang="en-US" dirty="0"/>
          </a:p>
        </p:txBody>
      </p:sp>
      <p:pic>
        <p:nvPicPr>
          <p:cNvPr id="4" name="Picture 3" descr="Fresh-Local-Produce-for-sale-at-the-farmers-mark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49" y="2160856"/>
            <a:ext cx="3440619" cy="22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844" y="1625852"/>
            <a:ext cx="4019157" cy="4525963"/>
          </a:xfrm>
        </p:spPr>
        <p:txBody>
          <a:bodyPr/>
          <a:lstStyle/>
          <a:p>
            <a:r>
              <a:rPr lang="en-US" dirty="0" smtClean="0"/>
              <a:t>Set up costs</a:t>
            </a:r>
          </a:p>
          <a:p>
            <a:r>
              <a:rPr lang="en-US" dirty="0" smtClean="0"/>
              <a:t>Building</a:t>
            </a:r>
          </a:p>
          <a:p>
            <a:r>
              <a:rPr lang="en-US" dirty="0" smtClean="0"/>
              <a:t>3 year plan</a:t>
            </a:r>
          </a:p>
          <a:p>
            <a:r>
              <a:rPr lang="en-US" dirty="0" smtClean="0"/>
              <a:t>Potential investors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ieslic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5" y="2156140"/>
            <a:ext cx="4264869" cy="18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tchener A4 Creat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06" y="213226"/>
            <a:ext cx="3838989" cy="54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to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</a:t>
            </a:r>
            <a:r>
              <a:rPr lang="mr-IN" dirty="0" smtClean="0"/>
              <a:t>–</a:t>
            </a:r>
            <a:r>
              <a:rPr lang="en-US" dirty="0" smtClean="0"/>
              <a:t> in two stages</a:t>
            </a:r>
          </a:p>
          <a:p>
            <a:r>
              <a:rPr lang="en-US" dirty="0" smtClean="0"/>
              <a:t>Building and Location</a:t>
            </a:r>
          </a:p>
          <a:p>
            <a:r>
              <a:rPr lang="en-US" dirty="0" smtClean="0"/>
              <a:t>Business model </a:t>
            </a:r>
            <a:r>
              <a:rPr lang="mr-IN" dirty="0" smtClean="0"/>
              <a:t>–</a:t>
            </a:r>
            <a:r>
              <a:rPr lang="en-US" dirty="0" smtClean="0"/>
              <a:t> Community </a:t>
            </a:r>
            <a:r>
              <a:rPr lang="en-US" dirty="0"/>
              <a:t>B</a:t>
            </a:r>
            <a:r>
              <a:rPr lang="en-US" dirty="0" smtClean="0"/>
              <a:t>enefit Society</a:t>
            </a:r>
          </a:p>
          <a:p>
            <a:r>
              <a:rPr lang="en-US" dirty="0" smtClean="0"/>
              <a:t>Cost of the project</a:t>
            </a:r>
          </a:p>
          <a:p>
            <a:r>
              <a:rPr lang="en-US" dirty="0" smtClean="0"/>
              <a:t>How much need to raise through shares</a:t>
            </a:r>
          </a:p>
          <a:p>
            <a:r>
              <a:rPr lang="en-US" dirty="0" smtClean="0"/>
              <a:t>Pledge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Creaton Community Benefit Society Limited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59585"/>
            <a:ext cx="4435562" cy="2938833"/>
          </a:xfrm>
        </p:spPr>
        <p:txBody>
          <a:bodyPr/>
          <a:lstStyle/>
          <a:p>
            <a:r>
              <a:rPr lang="en-US" dirty="0" smtClean="0"/>
              <a:t>Overwhelming support </a:t>
            </a:r>
          </a:p>
          <a:p>
            <a:r>
              <a:rPr lang="en-US" dirty="0" smtClean="0"/>
              <a:t>£63,000 in pledges</a:t>
            </a:r>
          </a:p>
          <a:p>
            <a:r>
              <a:rPr lang="en-US" dirty="0" smtClean="0"/>
              <a:t>Became CCBS </a:t>
            </a:r>
          </a:p>
          <a:p>
            <a:pPr lvl="1"/>
            <a:r>
              <a:rPr lang="en-US" dirty="0" smtClean="0"/>
              <a:t>via support from Plunkett Foundation</a:t>
            </a:r>
          </a:p>
          <a:p>
            <a:endParaRPr lang="en-US" dirty="0"/>
          </a:p>
        </p:txBody>
      </p:sp>
      <p:pic>
        <p:nvPicPr>
          <p:cNvPr id="4" name="Picture 3" descr="phcbs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4" y="4272822"/>
            <a:ext cx="2136174" cy="1438580"/>
          </a:xfrm>
          <a:prstGeom prst="rect">
            <a:avLst/>
          </a:prstGeom>
        </p:spPr>
      </p:pic>
      <p:pic>
        <p:nvPicPr>
          <p:cNvPr id="5" name="Picture 4" descr="cropped-screen-shot-2017-07-16-at-21-22-5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64" y="1876300"/>
            <a:ext cx="3846931" cy="1161773"/>
          </a:xfrm>
          <a:prstGeom prst="rect">
            <a:avLst/>
          </a:prstGeom>
        </p:spPr>
      </p:pic>
      <p:pic>
        <p:nvPicPr>
          <p:cNvPr id="6" name="Picture 5" descr="cropped-iecbslogo5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14" y="3155952"/>
            <a:ext cx="3234713" cy="10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Premises</a:t>
            </a:r>
            <a:endParaRPr lang="en-US" dirty="0"/>
          </a:p>
        </p:txBody>
      </p:sp>
      <p:pic>
        <p:nvPicPr>
          <p:cNvPr id="5" name="Content Placeholder 4" descr="shop v2.jpe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905682" y="1417640"/>
            <a:ext cx="7781118" cy="4279315"/>
          </a:xfrm>
        </p:spPr>
      </p:pic>
    </p:spTree>
    <p:extLst>
      <p:ext uri="{BB962C8B-B14F-4D97-AF65-F5344CB8AC3E}">
        <p14:creationId xmlns:p14="http://schemas.microsoft.com/office/powerpoint/2010/main" val="42556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0b72184a44241eaa29d71b65b8eda14.jpg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>
          <a:xfrm>
            <a:off x="457200" y="0"/>
            <a:ext cx="8686800" cy="578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23662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Set Up - £114,000</a:t>
            </a:r>
          </a:p>
          <a:p>
            <a:r>
              <a:rPr lang="en-US" dirty="0" smtClean="0"/>
              <a:t>Building: 			£85k</a:t>
            </a:r>
          </a:p>
          <a:p>
            <a:r>
              <a:rPr lang="en-US" dirty="0" smtClean="0"/>
              <a:t>F&amp;F: 		</a:t>
            </a:r>
            <a:r>
              <a:rPr lang="en-US" dirty="0"/>
              <a:t>	</a:t>
            </a:r>
            <a:r>
              <a:rPr lang="en-US" dirty="0" smtClean="0"/>
              <a:t>	£22k</a:t>
            </a:r>
          </a:p>
          <a:p>
            <a:r>
              <a:rPr lang="en-US" dirty="0" smtClean="0"/>
              <a:t>Other costs: 		£7k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23662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5-year Finance Plan</a:t>
            </a:r>
          </a:p>
          <a:p>
            <a:r>
              <a:rPr lang="en-US" dirty="0" smtClean="0"/>
              <a:t>Profit &amp; Loss</a:t>
            </a:r>
          </a:p>
          <a:p>
            <a:r>
              <a:rPr lang="en-US" dirty="0" smtClean="0"/>
              <a:t>Cash Flow</a:t>
            </a:r>
          </a:p>
          <a:p>
            <a:r>
              <a:rPr lang="en-US" dirty="0" smtClean="0"/>
              <a:t>Balance Sheet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6250" y="3976860"/>
            <a:ext cx="6391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Plus</a:t>
            </a:r>
          </a:p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Opening cash:	£13k and </a:t>
            </a:r>
            <a:r>
              <a:rPr lang="en-US" sz="2400" dirty="0" smtClean="0">
                <a:latin typeface="Calibri"/>
                <a:cs typeface="Calibri"/>
              </a:rPr>
              <a:t>VAT £16.5k</a:t>
            </a:r>
            <a:endParaRPr lang="en-US" sz="24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3371153287-41173221-2.jp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0" y="0"/>
            <a:ext cx="7613711" cy="5710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Chair</a:t>
            </a:r>
          </a:p>
          <a:p>
            <a:r>
              <a:rPr lang="en-US" dirty="0" smtClean="0"/>
              <a:t>Treasurer</a:t>
            </a:r>
          </a:p>
          <a:p>
            <a:r>
              <a:rPr lang="en-US" dirty="0" smtClean="0"/>
              <a:t>Society Secretary</a:t>
            </a:r>
          </a:p>
          <a:p>
            <a:r>
              <a:rPr lang="en-US" dirty="0" smtClean="0"/>
              <a:t>Premises</a:t>
            </a:r>
          </a:p>
          <a:p>
            <a:r>
              <a:rPr lang="en-US" dirty="0" smtClean="0"/>
              <a:t>Compliance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  <a:p>
            <a:r>
              <a:rPr lang="en-US" dirty="0"/>
              <a:t>Volunteers</a:t>
            </a:r>
          </a:p>
          <a:p>
            <a:r>
              <a:rPr lang="en-US" dirty="0" smtClean="0"/>
              <a:t>Operations</a:t>
            </a:r>
          </a:p>
          <a:p>
            <a:r>
              <a:rPr lang="en-US" dirty="0" smtClean="0"/>
              <a:t>Parish Council Rep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600202"/>
            <a:ext cx="4414742" cy="4525963"/>
          </a:xfrm>
        </p:spPr>
        <p:txBody>
          <a:bodyPr/>
          <a:lstStyle/>
          <a:p>
            <a:r>
              <a:rPr lang="en-US" dirty="0" smtClean="0"/>
              <a:t>Planning permission</a:t>
            </a:r>
          </a:p>
          <a:p>
            <a:r>
              <a:rPr lang="en-US" dirty="0" smtClean="0"/>
              <a:t>Business Plan</a:t>
            </a:r>
          </a:p>
          <a:p>
            <a:r>
              <a:rPr lang="en-US" dirty="0" smtClean="0"/>
              <a:t>Share Launch: £80,000</a:t>
            </a:r>
          </a:p>
          <a:p>
            <a:r>
              <a:rPr lang="en-US" dirty="0" smtClean="0"/>
              <a:t>LEADER application</a:t>
            </a:r>
          </a:p>
          <a:p>
            <a:r>
              <a:rPr lang="en-US" dirty="0" smtClean="0"/>
              <a:t>Volunteers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620466077c427f141effa294382f5fba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46" y="1764723"/>
            <a:ext cx="3702890" cy="27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pic>
        <p:nvPicPr>
          <p:cNvPr id="4" name="Content Placeholder 3" descr="Creaton High St 1920s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b="8854"/>
          <a:stretch>
            <a:fillRect/>
          </a:stretch>
        </p:blipFill>
        <p:spPr>
          <a:xfrm>
            <a:off x="956319" y="1600202"/>
            <a:ext cx="7231362" cy="3976971"/>
          </a:xfrm>
        </p:spPr>
      </p:pic>
    </p:spTree>
    <p:extLst>
      <p:ext uri="{BB962C8B-B14F-4D97-AF65-F5344CB8AC3E}">
        <p14:creationId xmlns:p14="http://schemas.microsoft.com/office/powerpoint/2010/main" val="22817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939" y="1600202"/>
            <a:ext cx="427941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Difficult to pin down</a:t>
            </a:r>
          </a:p>
          <a:p>
            <a:r>
              <a:rPr lang="en-US" dirty="0" smtClean="0"/>
              <a:t>Very supportive</a:t>
            </a:r>
          </a:p>
          <a:p>
            <a:r>
              <a:rPr lang="en-US" dirty="0" smtClean="0"/>
              <a:t>Processes take time</a:t>
            </a:r>
            <a:endParaRPr lang="en-US" dirty="0"/>
          </a:p>
        </p:txBody>
      </p:sp>
      <p:pic>
        <p:nvPicPr>
          <p:cNvPr id="4" name="Picture 3" descr="Post_Office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6" y="1710741"/>
            <a:ext cx="4114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Business Plan</a:t>
            </a:r>
          </a:p>
          <a:p>
            <a:pPr marL="0" indent="0">
              <a:buNone/>
            </a:pPr>
            <a:r>
              <a:rPr lang="en-US" dirty="0" smtClean="0"/>
              <a:t>Share Prospectus</a:t>
            </a:r>
          </a:p>
          <a:p>
            <a:r>
              <a:rPr lang="en-US" dirty="0" smtClean="0"/>
              <a:t>Community Shares Unit</a:t>
            </a:r>
          </a:p>
          <a:p>
            <a:r>
              <a:rPr lang="en-US" dirty="0" smtClean="0"/>
              <a:t>The Hive (Co-operatives UK)</a:t>
            </a:r>
          </a:p>
          <a:p>
            <a:pPr marL="0" indent="0">
              <a:buNone/>
            </a:pPr>
            <a:r>
              <a:rPr lang="en-US" dirty="0" smtClean="0"/>
              <a:t>Financial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659"/>
            <a:ext cx="3623572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ADVICE</a:t>
            </a:r>
            <a:endParaRPr lang="en-US" dirty="0"/>
          </a:p>
        </p:txBody>
      </p:sp>
      <p:pic>
        <p:nvPicPr>
          <p:cNvPr id="4" name="Picture 3" descr="Bestadviceforlif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70" y="932874"/>
            <a:ext cx="5233998" cy="36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i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52" y="854544"/>
            <a:ext cx="4115907" cy="305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6173"/>
            <a:ext cx="8391412" cy="4525963"/>
          </a:xfrm>
        </p:spPr>
        <p:txBody>
          <a:bodyPr/>
          <a:lstStyle/>
          <a:p>
            <a:r>
              <a:rPr lang="en-US" dirty="0" smtClean="0"/>
              <a:t>Gather the right people</a:t>
            </a:r>
          </a:p>
          <a:p>
            <a:r>
              <a:rPr lang="en-US" dirty="0" smtClean="0"/>
              <a:t>Talk to Plunkett </a:t>
            </a:r>
            <a:br>
              <a:rPr lang="en-US" dirty="0" smtClean="0"/>
            </a:br>
            <a:r>
              <a:rPr lang="en-US" dirty="0" smtClean="0"/>
              <a:t>Foundation</a:t>
            </a:r>
          </a:p>
          <a:p>
            <a:r>
              <a:rPr lang="en-US" dirty="0" smtClean="0"/>
              <a:t>Engage with your </a:t>
            </a:r>
            <a:br>
              <a:rPr lang="en-US" dirty="0" smtClean="0"/>
            </a:br>
            <a:r>
              <a:rPr lang="en-US" dirty="0" smtClean="0"/>
              <a:t>community</a:t>
            </a:r>
          </a:p>
          <a:p>
            <a:r>
              <a:rPr lang="en-US" dirty="0" smtClean="0"/>
              <a:t>Have a common hymn sheet</a:t>
            </a:r>
          </a:p>
          <a:p>
            <a:r>
              <a:rPr lang="en-US" dirty="0" smtClean="0"/>
              <a:t>Start process to apply for grants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824" y="1082705"/>
            <a:ext cx="4039977" cy="5040422"/>
          </a:xfrm>
        </p:spPr>
        <p:txBody>
          <a:bodyPr/>
          <a:lstStyle/>
          <a:p>
            <a:r>
              <a:rPr lang="en-US" dirty="0" smtClean="0"/>
              <a:t>Remain positive</a:t>
            </a:r>
          </a:p>
          <a:p>
            <a:r>
              <a:rPr lang="en-US" dirty="0" smtClean="0"/>
              <a:t>Prepare to have it take over your life at some period</a:t>
            </a:r>
          </a:p>
          <a:p>
            <a:r>
              <a:rPr lang="en-US" dirty="0" smtClean="0"/>
              <a:t>Remember why you are doing it</a:t>
            </a:r>
          </a:p>
          <a:p>
            <a:r>
              <a:rPr lang="en-US" dirty="0" smtClean="0"/>
              <a:t>Support each other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milies-1616241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9" y="2104639"/>
            <a:ext cx="3720594" cy="16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met November 17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</a:p>
          <a:p>
            <a:r>
              <a:rPr lang="en-US" dirty="0" smtClean="0"/>
              <a:t>Questionnaires out before Christmas</a:t>
            </a:r>
          </a:p>
          <a:p>
            <a:r>
              <a:rPr lang="en-US" dirty="0" smtClean="0"/>
              <a:t>Presentation to the community: </a:t>
            </a:r>
            <a:br>
              <a:rPr lang="en-US" dirty="0" smtClean="0"/>
            </a:br>
            <a:r>
              <a:rPr lang="en-US" dirty="0" smtClean="0"/>
              <a:t>March 4</a:t>
            </a:r>
            <a:r>
              <a:rPr lang="en-US" baseline="30000" dirty="0" smtClean="0"/>
              <a:t>th </a:t>
            </a:r>
            <a:r>
              <a:rPr lang="en-US" dirty="0"/>
              <a:t>2017</a:t>
            </a:r>
            <a:endParaRPr lang="en-US" dirty="0" smtClean="0"/>
          </a:p>
          <a:p>
            <a:r>
              <a:rPr lang="en-US" dirty="0" smtClean="0"/>
              <a:t>Share Launch: October 21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Opening date: Summer 2018?</a:t>
            </a:r>
            <a:endParaRPr lang="en-US" dirty="0"/>
          </a:p>
        </p:txBody>
      </p:sp>
      <p:pic>
        <p:nvPicPr>
          <p:cNvPr id="4" name="Picture 3" descr="e58a9f96cd909877d1c438849a2e1e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5261" y="2249655"/>
            <a:ext cx="5283595" cy="15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en-US" dirty="0" smtClean="0">
              <a:hlinkClick r:id=""/>
            </a:endParaRPr>
          </a:p>
          <a:p>
            <a:pPr marL="400050" lvl="1" indent="0">
              <a:buNone/>
            </a:pPr>
            <a:r>
              <a:rPr lang="en-US" dirty="0" smtClean="0">
                <a:hlinkClick r:id=""/>
              </a:rPr>
              <a:t>www.creatonvillageshop.co.uk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Facebook: </a:t>
            </a:r>
            <a:r>
              <a:rPr lang="en-US" dirty="0" err="1" smtClean="0"/>
              <a:t>creatonvillageshop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Twitter: @</a:t>
            </a:r>
            <a:r>
              <a:rPr lang="en-US" dirty="0" err="1" smtClean="0"/>
              <a:t>creatonshop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recently</a:t>
            </a:r>
            <a:endParaRPr lang="en-US" dirty="0"/>
          </a:p>
        </p:txBody>
      </p:sp>
      <p:pic>
        <p:nvPicPr>
          <p:cNvPr id="10" name="Content Placeholder 9" descr="DSC_013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8643"/>
          <a:stretch>
            <a:fillRect/>
          </a:stretch>
        </p:blipFill>
        <p:spPr>
          <a:xfrm>
            <a:off x="803360" y="1356394"/>
            <a:ext cx="7537282" cy="4145215"/>
          </a:xfrm>
        </p:spPr>
      </p:pic>
    </p:spTree>
    <p:extLst>
      <p:ext uri="{BB962C8B-B14F-4D97-AF65-F5344CB8AC3E}">
        <p14:creationId xmlns:p14="http://schemas.microsoft.com/office/powerpoint/2010/main" val="31356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Parish Council-led village meetings</a:t>
            </a:r>
          </a:p>
          <a:p>
            <a:r>
              <a:rPr lang="en-US" dirty="0" smtClean="0"/>
              <a:t>Plunkett Foundation</a:t>
            </a:r>
          </a:p>
          <a:p>
            <a:r>
              <a:rPr lang="en-US" dirty="0" smtClean="0"/>
              <a:t>Northamptonshire ACRE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Informal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Creaton 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Questionnaire</a:t>
            </a:r>
          </a:p>
          <a:p>
            <a:r>
              <a:rPr lang="en-US" dirty="0" smtClean="0"/>
              <a:t>Assess public support</a:t>
            </a:r>
          </a:p>
          <a:p>
            <a:r>
              <a:rPr lang="en-US" dirty="0" smtClean="0"/>
              <a:t>Model from Plunkett Foundation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Distribution</a:t>
            </a:r>
          </a:p>
          <a:p>
            <a:r>
              <a:rPr lang="en-US" dirty="0"/>
              <a:t>Defining the community</a:t>
            </a:r>
          </a:p>
          <a:p>
            <a:r>
              <a:rPr lang="en-US" dirty="0"/>
              <a:t>Finding distributors</a:t>
            </a:r>
          </a:p>
          <a:p>
            <a:r>
              <a:rPr lang="en-US" dirty="0"/>
              <a:t>Using electronic means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400+ distributed</a:t>
            </a:r>
          </a:p>
          <a:p>
            <a:r>
              <a:rPr lang="en-US" dirty="0" smtClean="0"/>
              <a:t>204 returned</a:t>
            </a:r>
          </a:p>
          <a:p>
            <a:r>
              <a:rPr lang="en-US" dirty="0" smtClean="0"/>
              <a:t>105 from Creaton (&gt;50%)</a:t>
            </a:r>
          </a:p>
          <a:p>
            <a:r>
              <a:rPr lang="en-US" dirty="0" smtClean="0"/>
              <a:t>31 businesses</a:t>
            </a:r>
          </a:p>
          <a:p>
            <a:r>
              <a:rPr lang="en-US" dirty="0" smtClean="0"/>
              <a:t>21 from beyond target community</a:t>
            </a:r>
            <a:endParaRPr lang="en-US" dirty="0"/>
          </a:p>
        </p:txBody>
      </p:sp>
      <p:pic>
        <p:nvPicPr>
          <p:cNvPr id="7" name="Content Placeholder 6" descr="approval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4" r="27749"/>
          <a:stretch/>
        </p:blipFill>
        <p:spPr>
          <a:xfrm>
            <a:off x="5117210" y="1600200"/>
            <a:ext cx="3012851" cy="3875686"/>
          </a:xfrm>
        </p:spPr>
      </p:pic>
    </p:spTree>
    <p:extLst>
      <p:ext uri="{BB962C8B-B14F-4D97-AF65-F5344CB8AC3E}">
        <p14:creationId xmlns:p14="http://schemas.microsoft.com/office/powerpoint/2010/main" val="15507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202 said Yes to a shop</a:t>
            </a:r>
          </a:p>
          <a:p>
            <a:r>
              <a:rPr lang="en-US" dirty="0" smtClean="0"/>
              <a:t>Products</a:t>
            </a:r>
          </a:p>
          <a:p>
            <a:r>
              <a:rPr lang="en-US" dirty="0" smtClean="0"/>
              <a:t>Services</a:t>
            </a:r>
          </a:p>
          <a:p>
            <a:r>
              <a:rPr lang="en-US" dirty="0" smtClean="0"/>
              <a:t>How often </a:t>
            </a:r>
          </a:p>
          <a:p>
            <a:r>
              <a:rPr lang="en-US" dirty="0" smtClean="0"/>
              <a:t>How important</a:t>
            </a:r>
          </a:p>
          <a:p>
            <a:r>
              <a:rPr lang="en-US" dirty="0" smtClean="0"/>
              <a:t>Age range</a:t>
            </a:r>
          </a:p>
          <a:p>
            <a:r>
              <a:rPr lang="en-US" dirty="0"/>
              <a:t>S</a:t>
            </a:r>
            <a:r>
              <a:rPr lang="en-US" dirty="0" smtClean="0"/>
              <a:t>upport</a:t>
            </a:r>
            <a:endParaRPr lang="en-US" dirty="0"/>
          </a:p>
        </p:txBody>
      </p:sp>
      <p:pic>
        <p:nvPicPr>
          <p:cNvPr id="6" name="Content Placeholder 4" descr="Screen Shot 2017-10-18 at 14.30.56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r="14888" b="8769"/>
          <a:stretch/>
        </p:blipFill>
        <p:spPr>
          <a:xfrm>
            <a:off x="4981576" y="1127396"/>
            <a:ext cx="3092864" cy="4129093"/>
          </a:xfrm>
        </p:spPr>
      </p:pic>
    </p:spTree>
    <p:extLst>
      <p:ext uri="{BB962C8B-B14F-4D97-AF65-F5344CB8AC3E}">
        <p14:creationId xmlns:p14="http://schemas.microsoft.com/office/powerpoint/2010/main" val="23569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 to proceed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Look for somewhere</a:t>
            </a:r>
          </a:p>
          <a:p>
            <a:r>
              <a:rPr lang="en-US" dirty="0"/>
              <a:t>Talk to Plunkett Foundation</a:t>
            </a:r>
          </a:p>
          <a:p>
            <a:r>
              <a:rPr lang="en-US" dirty="0"/>
              <a:t>Visit other community shops</a:t>
            </a:r>
          </a:p>
          <a:p>
            <a:r>
              <a:rPr lang="en-US" dirty="0" smtClean="0"/>
              <a:t>Costs</a:t>
            </a:r>
            <a:endParaRPr lang="en-US" dirty="0"/>
          </a:p>
        </p:txBody>
      </p:sp>
      <p:pic>
        <p:nvPicPr>
          <p:cNvPr id="7" name="Content Placeholder 6" descr="Choice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-1763" r="2094" b="-1"/>
          <a:stretch/>
        </p:blipFill>
        <p:spPr>
          <a:xfrm>
            <a:off x="492472" y="1600202"/>
            <a:ext cx="4474339" cy="3511827"/>
          </a:xfrm>
        </p:spPr>
      </p:pic>
    </p:spTree>
    <p:extLst>
      <p:ext uri="{BB962C8B-B14F-4D97-AF65-F5344CB8AC3E}">
        <p14:creationId xmlns:p14="http://schemas.microsoft.com/office/powerpoint/2010/main" val="18506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Range of background</a:t>
            </a:r>
          </a:p>
          <a:p>
            <a:r>
              <a:rPr lang="en-US" dirty="0" smtClean="0"/>
              <a:t>Range of experience</a:t>
            </a:r>
          </a:p>
          <a:p>
            <a:r>
              <a:rPr lang="en-US" dirty="0" smtClean="0"/>
              <a:t>Optimistic</a:t>
            </a:r>
          </a:p>
          <a:p>
            <a:r>
              <a:rPr lang="en-US" dirty="0"/>
              <a:t>C</a:t>
            </a:r>
            <a:r>
              <a:rPr lang="en-US" dirty="0" smtClean="0"/>
              <a:t>ritical</a:t>
            </a:r>
            <a:endParaRPr lang="en-US" dirty="0"/>
          </a:p>
        </p:txBody>
      </p:sp>
      <p:pic>
        <p:nvPicPr>
          <p:cNvPr id="6" name="Content Placeholder 5" descr="sc-overview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r="8092"/>
          <a:stretch>
            <a:fillRect/>
          </a:stretch>
        </p:blipFill>
        <p:spPr>
          <a:xfrm>
            <a:off x="5089399" y="1600202"/>
            <a:ext cx="3486157" cy="3906853"/>
          </a:xfrm>
        </p:spPr>
      </p:pic>
    </p:spTree>
    <p:extLst>
      <p:ext uri="{BB962C8B-B14F-4D97-AF65-F5344CB8AC3E}">
        <p14:creationId xmlns:p14="http://schemas.microsoft.com/office/powerpoint/2010/main" val="35676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502</Words>
  <Application>Microsoft Office PowerPoint</Application>
  <PresentationFormat>On-screen Show (4:3)</PresentationFormat>
  <Paragraphs>171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Creaton Village Shop  They are on their way!</vt:lpstr>
      <vt:lpstr>A bit of history</vt:lpstr>
      <vt:lpstr>More recently</vt:lpstr>
      <vt:lpstr>In the beginning...</vt:lpstr>
      <vt:lpstr>Creaton SOS</vt:lpstr>
      <vt:lpstr>Results</vt:lpstr>
      <vt:lpstr>More Results</vt:lpstr>
      <vt:lpstr>Mandate  to proceed</vt:lpstr>
      <vt:lpstr>Committee</vt:lpstr>
      <vt:lpstr>Premises</vt:lpstr>
      <vt:lpstr>Other shops</vt:lpstr>
      <vt:lpstr>Costs</vt:lpstr>
      <vt:lpstr>PowerPoint Presentation</vt:lpstr>
      <vt:lpstr>Presentation to the Community</vt:lpstr>
      <vt:lpstr>Creaton Community Benefit Society Limited</vt:lpstr>
      <vt:lpstr>Premises</vt:lpstr>
      <vt:lpstr>Costs</vt:lpstr>
      <vt:lpstr>Management Committee</vt:lpstr>
      <vt:lpstr>Where are we now?</vt:lpstr>
      <vt:lpstr>Post Office</vt:lpstr>
      <vt:lpstr>Documents</vt:lpstr>
      <vt:lpstr>PowerPoint Presentation</vt:lpstr>
      <vt:lpstr>PowerPoint Presentation</vt:lpstr>
      <vt:lpstr>PowerPoint Presentation</vt:lpstr>
      <vt:lpstr>Timeline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Creaton Village Shop  They are on their way!</dc:title>
  <dc:creator>Elaine O'Leary</dc:creator>
  <cp:lastModifiedBy>Elaine O'Leary</cp:lastModifiedBy>
  <cp:revision>1</cp:revision>
  <dcterms:created xsi:type="dcterms:W3CDTF">2018-03-18T19:38:11Z</dcterms:created>
  <dcterms:modified xsi:type="dcterms:W3CDTF">2018-03-18T19:39:26Z</dcterms:modified>
</cp:coreProperties>
</file>