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362" r:id="rId5"/>
    <p:sldId id="418" r:id="rId6"/>
    <p:sldId id="413" r:id="rId7"/>
    <p:sldId id="388" r:id="rId8"/>
    <p:sldId id="412" r:id="rId9"/>
    <p:sldId id="398" r:id="rId10"/>
    <p:sldId id="342" r:id="rId11"/>
    <p:sldId id="402" r:id="rId12"/>
    <p:sldId id="344" r:id="rId13"/>
    <p:sldId id="338" r:id="rId14"/>
    <p:sldId id="351" r:id="rId15"/>
    <p:sldId id="359" r:id="rId16"/>
    <p:sldId id="360" r:id="rId17"/>
    <p:sldId id="350" r:id="rId18"/>
    <p:sldId id="416" r:id="rId19"/>
    <p:sldId id="417" r:id="rId20"/>
    <p:sldId id="421" r:id="rId21"/>
    <p:sldId id="415" r:id="rId22"/>
    <p:sldId id="419" r:id="rId23"/>
    <p:sldId id="407" r:id="rId24"/>
    <p:sldId id="420" r:id="rId25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man Amie" initials="FA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829"/>
    <a:srgbClr val="FFC164"/>
    <a:srgbClr val="E68900"/>
    <a:srgbClr val="39474A"/>
    <a:srgbClr val="000000"/>
    <a:srgbClr val="FDFAB9"/>
    <a:srgbClr val="FFEE8B"/>
    <a:srgbClr val="FEDC00"/>
    <a:srgbClr val="D64A42"/>
    <a:srgbClr val="D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7" autoAdjust="0"/>
    <p:restoredTop sz="96395" autoAdjust="0"/>
  </p:normalViewPr>
  <p:slideViewPr>
    <p:cSldViewPr snapToGrid="0" snapToObjects="1">
      <p:cViewPr>
        <p:scale>
          <a:sx n="81" d="100"/>
          <a:sy n="81" d="100"/>
        </p:scale>
        <p:origin x="-101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E7D34-5434-4AA0-8EBF-F3C0FC82FA8A}" type="datetimeFigureOut">
              <a:rPr lang="en-GB" smtClean="0"/>
              <a:t>09/11/2021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87592-8BF6-4A58-8A67-C6E20EB0EE6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02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59994-671A-E441-8BB1-2E447AFD40C2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B61D2-48CB-AE4E-9D42-3FDC115CD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6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Phishing and what it is here …. What motivates an attacker?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61D2-48CB-AE4E-9D42-3FDC115CDB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80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039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28821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14D57-2E84-8642-B84D-75D189ABB5F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A8C067-FE1B-1744-A938-B2492E77D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2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14D57-2E84-8642-B84D-75D189ABB5F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A8C067-FE1B-1744-A938-B2492E77D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3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821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14D57-2E84-8642-B84D-75D189ABB5F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A8C067-FE1B-1744-A938-B2492E77D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8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14D57-2E84-8642-B84D-75D189ABB5F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A8C067-FE1B-1744-A938-B2492E77D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4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14D57-2E84-8642-B84D-75D189ABB5F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A8C067-FE1B-1744-A938-B2492E77D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14D57-2E84-8642-B84D-75D189ABB5F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A8C067-FE1B-1744-A938-B2492E77D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17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14D57-2E84-8642-B84D-75D189ABB5F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A8C067-FE1B-1744-A938-B2492E77D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14D57-2E84-8642-B84D-75D189ABB5F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A8C067-FE1B-1744-A938-B2492E77D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9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14D57-2E84-8642-B84D-75D189ABB5F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A8C067-FE1B-1744-A938-B2492E77D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3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114D57-2E84-8642-B84D-75D189ABB5F3}" type="datetimeFigureOut">
              <a:rPr lang="en-US" smtClean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A8C067-FE1B-1744-A938-B2492E77DC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78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A68765D8-2A39-4B4E-B4B0-6FCAD913F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"/>
            <a:ext cx="9144000" cy="65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512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2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7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6800"/>
            <a:ext cx="9152338" cy="195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206" y="1233233"/>
            <a:ext cx="858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Cyber Protect &amp; Fraud Protect</a:t>
            </a:r>
            <a:endParaRPr lang="en-GB" sz="40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971035" y="2722116"/>
            <a:ext cx="3201931" cy="871114"/>
            <a:chOff x="2974928" y="3101055"/>
            <a:chExt cx="3201931" cy="871114"/>
          </a:xfrm>
        </p:grpSpPr>
        <p:grpSp>
          <p:nvGrpSpPr>
            <p:cNvPr id="4" name="Group 3"/>
            <p:cNvGrpSpPr/>
            <p:nvPr/>
          </p:nvGrpSpPr>
          <p:grpSpPr>
            <a:xfrm>
              <a:off x="3244497" y="3519360"/>
              <a:ext cx="2650381" cy="263651"/>
              <a:chOff x="3028949" y="3849480"/>
              <a:chExt cx="2728915" cy="271463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3028949" y="3849480"/>
                <a:ext cx="271463" cy="2714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636168" y="3849480"/>
                <a:ext cx="271463" cy="2714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260055" y="3849480"/>
                <a:ext cx="271463" cy="2714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891085" y="3849480"/>
                <a:ext cx="271463" cy="2714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486401" y="3849480"/>
                <a:ext cx="271463" cy="2714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4928" y="3101055"/>
              <a:ext cx="3201931" cy="8711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9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78578" y="996225"/>
            <a:ext cx="8965422" cy="5064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Emailed messages appear to be from someone you know or trust</a:t>
            </a:r>
          </a:p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The message </a:t>
            </a:r>
            <a:r>
              <a:rPr lang="en-GB" sz="2200" dirty="0">
                <a:ea typeface="Cambria" panose="02040503050406030204" pitchFamily="18" charset="0"/>
              </a:rPr>
              <a:t>may </a:t>
            </a:r>
            <a:r>
              <a:rPr lang="en-GB" sz="2200" dirty="0" smtClean="0">
                <a:ea typeface="Cambria" panose="02040503050406030204" pitchFamily="18" charset="0"/>
              </a:rPr>
              <a:t>copy the content </a:t>
            </a:r>
            <a:r>
              <a:rPr lang="en-GB" sz="2200" dirty="0">
                <a:ea typeface="Cambria" panose="02040503050406030204" pitchFamily="18" charset="0"/>
              </a:rPr>
              <a:t>and style you are familiar </a:t>
            </a:r>
            <a:r>
              <a:rPr lang="en-GB" sz="2200" dirty="0" smtClean="0">
                <a:ea typeface="Cambria" panose="02040503050406030204" pitchFamily="18" charset="0"/>
              </a:rPr>
              <a:t>with</a:t>
            </a:r>
            <a:endParaRPr lang="en-GB" sz="2200" dirty="0"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55"/>
          <a:stretch/>
        </p:blipFill>
        <p:spPr>
          <a:xfrm>
            <a:off x="457200" y="2175582"/>
            <a:ext cx="8068377" cy="4506572"/>
          </a:xfrm>
          <a:prstGeom prst="rect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71438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solidFill>
                  <a:srgbClr val="25316C"/>
                </a:solidFill>
              </a:rPr>
              <a:t>CEO/Voucher Fraud</a:t>
            </a:r>
            <a:endParaRPr lang="en-US" sz="3700" b="1" dirty="0">
              <a:solidFill>
                <a:srgbClr val="253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8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03200" y="71438"/>
            <a:ext cx="8737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>
                <a:solidFill>
                  <a:srgbClr val="25316C"/>
                </a:solidFill>
              </a:rPr>
              <a:t>Payment </a:t>
            </a:r>
            <a:r>
              <a:rPr lang="en-US" sz="3700" b="1" dirty="0" smtClean="0">
                <a:solidFill>
                  <a:srgbClr val="25316C"/>
                </a:solidFill>
              </a:rPr>
              <a:t>Diversion/Invoice Fraud</a:t>
            </a:r>
            <a:endParaRPr lang="en-US" sz="3700" b="1" dirty="0">
              <a:solidFill>
                <a:srgbClr val="25316C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9337" y="996226"/>
            <a:ext cx="8948777" cy="5214829"/>
          </a:xfrm>
        </p:spPr>
        <p:txBody>
          <a:bodyPr>
            <a:noAutofit/>
          </a:bodyPr>
          <a:lstStyle/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ea typeface="Cambria" panose="02040503050406030204" pitchFamily="18" charset="0"/>
              </a:rPr>
              <a:t>Fraudsters send </a:t>
            </a:r>
            <a:r>
              <a:rPr lang="en-GB" sz="2100" dirty="0" smtClean="0">
                <a:ea typeface="Cambria" panose="02040503050406030204" pitchFamily="18" charset="0"/>
              </a:rPr>
              <a:t>emails containing modified invoices and quotes, or discount offers, for genuine work or services</a:t>
            </a:r>
          </a:p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 smtClean="0">
                <a:ea typeface="Cambria" panose="02040503050406030204" pitchFamily="18" charset="0"/>
              </a:rPr>
              <a:t>They may also email you impersonating a genuine customer, supplying new payment details or a delivery location for an existing and valid order</a:t>
            </a:r>
            <a:endParaRPr lang="en-GB" sz="2100" dirty="0">
              <a:ea typeface="Cambria" panose="02040503050406030204" pitchFamily="18" charset="0"/>
            </a:endParaRPr>
          </a:p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ea typeface="Cambria" panose="02040503050406030204" pitchFamily="18" charset="0"/>
              </a:rPr>
              <a:t>Spoofed email </a:t>
            </a:r>
            <a:r>
              <a:rPr lang="en-GB" sz="2100" dirty="0" smtClean="0">
                <a:ea typeface="Cambria" panose="02040503050406030204" pitchFamily="18" charset="0"/>
              </a:rPr>
              <a:t>addresses, real logos and other details are </a:t>
            </a:r>
            <a:r>
              <a:rPr lang="en-GB" sz="2100" dirty="0">
                <a:ea typeface="Cambria" panose="02040503050406030204" pitchFamily="18" charset="0"/>
              </a:rPr>
              <a:t>often used </a:t>
            </a:r>
            <a:r>
              <a:rPr lang="en-GB" sz="2100" dirty="0" smtClean="0">
                <a:ea typeface="Cambria" panose="02040503050406030204" pitchFamily="18" charset="0"/>
              </a:rPr>
              <a:t>to make them appear </a:t>
            </a:r>
            <a:r>
              <a:rPr lang="en-GB" sz="2100" dirty="0">
                <a:ea typeface="Cambria" panose="02040503050406030204" pitchFamily="18" charset="0"/>
              </a:rPr>
              <a:t>to </a:t>
            </a:r>
            <a:r>
              <a:rPr lang="en-GB" sz="2100" dirty="0" smtClean="0">
                <a:ea typeface="Cambria" panose="02040503050406030204" pitchFamily="18" charset="0"/>
              </a:rPr>
              <a:t>be </a:t>
            </a:r>
            <a:r>
              <a:rPr lang="en-GB" sz="2100" dirty="0">
                <a:ea typeface="Cambria" panose="02040503050406030204" pitchFamily="18" charset="0"/>
              </a:rPr>
              <a:t>from your </a:t>
            </a:r>
            <a:r>
              <a:rPr lang="en-GB" sz="2100" dirty="0" smtClean="0">
                <a:ea typeface="Cambria" panose="02040503050406030204" pitchFamily="18" charset="0"/>
              </a:rPr>
              <a:t>real customers, suppliers </a:t>
            </a:r>
            <a:r>
              <a:rPr lang="en-GB" sz="2100" dirty="0">
                <a:ea typeface="Cambria" panose="02040503050406030204" pitchFamily="18" charset="0"/>
              </a:rPr>
              <a:t>and </a:t>
            </a:r>
            <a:r>
              <a:rPr lang="en-GB" sz="2100" dirty="0" smtClean="0">
                <a:ea typeface="Cambria" panose="02040503050406030204" pitchFamily="18" charset="0"/>
              </a:rPr>
              <a:t>staff</a:t>
            </a:r>
            <a:endParaRPr lang="en-GB" sz="2100" dirty="0">
              <a:ea typeface="Cambria" panose="02040503050406030204" pitchFamily="18" charset="0"/>
            </a:endParaRPr>
          </a:p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 smtClean="0">
                <a:ea typeface="Cambria" panose="02040503050406030204" pitchFamily="18" charset="0"/>
              </a:rPr>
              <a:t>Always </a:t>
            </a:r>
            <a:r>
              <a:rPr lang="en-GB" sz="2100" dirty="0">
                <a:ea typeface="Cambria" panose="02040503050406030204" pitchFamily="18" charset="0"/>
              </a:rPr>
              <a:t>take time to review and confirm </a:t>
            </a:r>
            <a:r>
              <a:rPr lang="en-GB" sz="2100" dirty="0" smtClean="0">
                <a:ea typeface="Cambria" panose="02040503050406030204" pitchFamily="18" charset="0"/>
              </a:rPr>
              <a:t>payment changes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using another </a:t>
            </a:r>
            <a:r>
              <a:rPr lang="en-GB" sz="2100" dirty="0">
                <a:ea typeface="Cambria" panose="02040503050406030204" pitchFamily="18" charset="0"/>
              </a:rPr>
              <a:t>trusted means of contact, </a:t>
            </a:r>
            <a:r>
              <a:rPr lang="en-GB" sz="2100" dirty="0" smtClean="0">
                <a:ea typeface="Cambria" panose="02040503050406030204" pitchFamily="18" charset="0"/>
              </a:rPr>
              <a:t>such as via a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verified phone number and contact already </a:t>
            </a:r>
            <a:r>
              <a:rPr lang="en-GB" sz="2100" dirty="0">
                <a:ea typeface="Cambria" panose="02040503050406030204" pitchFamily="18" charset="0"/>
              </a:rPr>
              <a:t>held on </a:t>
            </a:r>
            <a:r>
              <a:rPr lang="en-GB" sz="2100" dirty="0" smtClean="0">
                <a:ea typeface="Cambria" panose="02040503050406030204" pitchFamily="18" charset="0"/>
              </a:rPr>
              <a:t>file</a:t>
            </a:r>
            <a:endParaRPr lang="en-GB" sz="2100" dirty="0">
              <a:ea typeface="Cambria" panose="0204050305040603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86625" y="3546880"/>
            <a:ext cx="1762328" cy="3216044"/>
            <a:chOff x="7521675" y="3767086"/>
            <a:chExt cx="1527278" cy="2787105"/>
          </a:xfrm>
        </p:grpSpPr>
        <p:sp>
          <p:nvSpPr>
            <p:cNvPr id="11" name="Octagon 10"/>
            <p:cNvSpPr/>
            <p:nvPr/>
          </p:nvSpPr>
          <p:spPr>
            <a:xfrm>
              <a:off x="7551654" y="3797849"/>
              <a:ext cx="1468800" cy="1467407"/>
            </a:xfrm>
            <a:prstGeom prst="octagon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1675" y="3767086"/>
              <a:ext cx="1527278" cy="278710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14" y="4798580"/>
            <a:ext cx="6236988" cy="1008000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250" y="5262112"/>
            <a:ext cx="1311214" cy="103553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78578" y="996226"/>
            <a:ext cx="8905037" cy="5205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Malware can infect computers, phones, tablets and smart/</a:t>
            </a:r>
            <a:r>
              <a:rPr lang="en-GB" sz="2200" dirty="0" err="1">
                <a:ea typeface="Cambria" panose="02040503050406030204" pitchFamily="18" charset="0"/>
              </a:rPr>
              <a:t>IoT</a:t>
            </a:r>
            <a:r>
              <a:rPr lang="en-GB" sz="2200" dirty="0">
                <a:ea typeface="Cambria" panose="02040503050406030204" pitchFamily="18" charset="0"/>
              </a:rPr>
              <a:t> devices</a:t>
            </a: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Viruses, spyware, </a:t>
            </a:r>
            <a:r>
              <a:rPr lang="en-GB" sz="2200" dirty="0">
                <a:ea typeface="Cambria" panose="02040503050406030204" pitchFamily="18" charset="0"/>
              </a:rPr>
              <a:t>worms, Trojans and ransomware are the most common types of malware</a:t>
            </a: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Spyware </a:t>
            </a:r>
            <a:r>
              <a:rPr lang="en-GB" sz="2200" dirty="0">
                <a:ea typeface="Cambria" panose="02040503050406030204" pitchFamily="18" charset="0"/>
              </a:rPr>
              <a:t>might secretly monitor your typing, mouse movements, web browsing and location or turn on your device’s camera and microphone</a:t>
            </a: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Ransomware silently encrypts your computer documents and photos before demanding payment to decrypt and recover the </a:t>
            </a:r>
            <a:r>
              <a:rPr lang="en-GB" sz="2200" dirty="0" smtClean="0">
                <a:ea typeface="Cambria" panose="02040503050406030204" pitchFamily="18" charset="0"/>
              </a:rPr>
              <a:t>data</a:t>
            </a: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Organisations, </a:t>
            </a:r>
            <a:r>
              <a:rPr lang="en-GB" sz="2200" dirty="0">
                <a:ea typeface="Cambria" panose="02040503050406030204" pitchFamily="18" charset="0"/>
              </a:rPr>
              <a:t>schools and charities are especially at risk from ransomware with cyber criminals making use of </a:t>
            </a:r>
            <a:r>
              <a:rPr lang="en-GB" sz="2200" dirty="0" smtClean="0">
                <a:ea typeface="Cambria" panose="02040503050406030204" pitchFamily="18" charset="0"/>
              </a:rPr>
              <a:t>remote working</a:t>
            </a:r>
            <a:endParaRPr lang="en-GB" sz="2200" dirty="0">
              <a:ea typeface="Cambria" panose="020405030504060302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1438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>
                <a:solidFill>
                  <a:srgbClr val="25316C"/>
                </a:solidFill>
              </a:rPr>
              <a:t>Protecting Your Devices</a:t>
            </a:r>
          </a:p>
        </p:txBody>
      </p:sp>
    </p:spTree>
    <p:extLst>
      <p:ext uri="{BB962C8B-B14F-4D97-AF65-F5344CB8AC3E}">
        <p14:creationId xmlns:p14="http://schemas.microsoft.com/office/powerpoint/2010/main" val="33961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71438"/>
            <a:ext cx="914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>
                <a:solidFill>
                  <a:srgbClr val="25316C"/>
                </a:solidFill>
              </a:rPr>
              <a:t>Protecting Your Devices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65"/>
          <a:stretch/>
        </p:blipFill>
        <p:spPr>
          <a:xfrm>
            <a:off x="675695" y="5050743"/>
            <a:ext cx="5479513" cy="4102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83" b="-11453"/>
          <a:stretch/>
        </p:blipFill>
        <p:spPr>
          <a:xfrm>
            <a:off x="5356396" y="5684100"/>
            <a:ext cx="3603996" cy="360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78578" y="996225"/>
            <a:ext cx="8965422" cy="5334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Ensure </a:t>
            </a:r>
            <a:r>
              <a:rPr lang="en-GB" sz="2200" dirty="0">
                <a:ea typeface="Cambria" panose="02040503050406030204" pitchFamily="18" charset="0"/>
              </a:rPr>
              <a:t>default passwords have been changed on your network router, smart devices and any Internet connected cameras, toys or games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Secure your phones and tablets using a password and/or biometric lock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Always </a:t>
            </a:r>
            <a:r>
              <a:rPr lang="en-GB" sz="2200" dirty="0">
                <a:ea typeface="Cambria" panose="02040503050406030204" pitchFamily="18" charset="0"/>
              </a:rPr>
              <a:t>keep your devices, apps and other software up-to-date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I</a:t>
            </a:r>
            <a:r>
              <a:rPr lang="en-GB" sz="2200" dirty="0" smtClean="0">
                <a:ea typeface="Cambria" panose="02040503050406030204" pitchFamily="18" charset="0"/>
              </a:rPr>
              <a:t>f </a:t>
            </a:r>
            <a:r>
              <a:rPr lang="en-GB" sz="2200" dirty="0">
                <a:ea typeface="Cambria" panose="02040503050406030204" pitchFamily="18" charset="0"/>
              </a:rPr>
              <a:t>available, enable </a:t>
            </a:r>
            <a:r>
              <a:rPr lang="en-GB" sz="2200" dirty="0" smtClean="0">
                <a:ea typeface="Cambria" panose="02040503050406030204" pitchFamily="18" charset="0"/>
              </a:rPr>
              <a:t>auto-updates </a:t>
            </a:r>
            <a:r>
              <a:rPr lang="en-GB" sz="2200" dirty="0">
                <a:ea typeface="Cambria" panose="02040503050406030204" pitchFamily="18" charset="0"/>
              </a:rPr>
              <a:t>on your computer, phone </a:t>
            </a:r>
            <a:r>
              <a:rPr lang="en-GB" sz="2200" dirty="0" smtClean="0">
                <a:ea typeface="Cambria" panose="02040503050406030204" pitchFamily="18" charset="0"/>
              </a:rPr>
              <a:t>and </a:t>
            </a:r>
            <a:r>
              <a:rPr lang="en-GB" sz="2200" dirty="0">
                <a:ea typeface="Cambria" panose="02040503050406030204" pitchFamily="18" charset="0"/>
              </a:rPr>
              <a:t>tablet</a:t>
            </a:r>
          </a:p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Use </a:t>
            </a:r>
            <a:r>
              <a:rPr lang="en-GB" sz="2200" dirty="0">
                <a:ea typeface="Cambria" panose="02040503050406030204" pitchFamily="18" charset="0"/>
              </a:rPr>
              <a:t>a </a:t>
            </a:r>
            <a:r>
              <a:rPr lang="en-GB" sz="2200" dirty="0" smtClean="0">
                <a:ea typeface="Cambria" panose="02040503050406030204" pitchFamily="18" charset="0"/>
              </a:rPr>
              <a:t>reputable and </a:t>
            </a:r>
            <a:r>
              <a:rPr lang="en-GB" sz="2200" dirty="0">
                <a:ea typeface="Cambria" panose="02040503050406030204" pitchFamily="18" charset="0"/>
              </a:rPr>
              <a:t>regularly updated Anti Virus </a:t>
            </a:r>
            <a:r>
              <a:rPr lang="en-GB" sz="2200" dirty="0" smtClean="0">
                <a:ea typeface="Cambria" panose="02040503050406030204" pitchFamily="18" charset="0"/>
              </a:rPr>
              <a:t>package on your PC</a:t>
            </a:r>
          </a:p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Regularly backup all your important documents, photos and videos</a:t>
            </a:r>
          </a:p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200" dirty="0" smtClean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3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01497" y="2160500"/>
            <a:ext cx="4542502" cy="42998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9337" y="996225"/>
            <a:ext cx="8965422" cy="5521805"/>
          </a:xfrm>
        </p:spPr>
        <p:txBody>
          <a:bodyPr>
            <a:noAutofit/>
          </a:bodyPr>
          <a:lstStyle/>
          <a:p>
            <a:pPr marL="450000" indent="-273600" algn="l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 smtClean="0">
                <a:ea typeface="Cambria" panose="02040503050406030204" pitchFamily="18" charset="0"/>
              </a:rPr>
              <a:t>Fraudsters phone you, purporting </a:t>
            </a:r>
            <a:r>
              <a:rPr lang="en-GB" sz="2100" dirty="0">
                <a:ea typeface="Cambria" panose="02040503050406030204" pitchFamily="18" charset="0"/>
              </a:rPr>
              <a:t>to </a:t>
            </a:r>
            <a:r>
              <a:rPr lang="en-GB" sz="2100" dirty="0" smtClean="0">
                <a:ea typeface="Cambria" panose="02040503050406030204" pitchFamily="18" charset="0"/>
              </a:rPr>
              <a:t>be IT </a:t>
            </a:r>
            <a:r>
              <a:rPr lang="en-GB" sz="2100" dirty="0">
                <a:ea typeface="Cambria" panose="02040503050406030204" pitchFamily="18" charset="0"/>
              </a:rPr>
              <a:t>support </a:t>
            </a:r>
            <a:r>
              <a:rPr lang="en-GB" sz="2100" dirty="0" smtClean="0">
                <a:ea typeface="Cambria" panose="02040503050406030204" pitchFamily="18" charset="0"/>
              </a:rPr>
              <a:t>or that they are calling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on behalf of your computer</a:t>
            </a:r>
            <a:r>
              <a:rPr lang="en-GB" sz="2100" dirty="0">
                <a:ea typeface="Cambria" panose="02040503050406030204" pitchFamily="18" charset="0"/>
              </a:rPr>
              <a:t>, </a:t>
            </a:r>
            <a:r>
              <a:rPr lang="en-GB" sz="2100" dirty="0" smtClean="0">
                <a:ea typeface="Cambria" panose="02040503050406030204" pitchFamily="18" charset="0"/>
              </a:rPr>
              <a:t>phone, software or </a:t>
            </a:r>
            <a:r>
              <a:rPr lang="en-GB" sz="2100" dirty="0">
                <a:ea typeface="Cambria" panose="02040503050406030204" pitchFamily="18" charset="0"/>
              </a:rPr>
              <a:t>Internet </a:t>
            </a:r>
            <a:r>
              <a:rPr lang="en-GB" sz="2100" dirty="0" smtClean="0">
                <a:ea typeface="Cambria" panose="02040503050406030204" pitchFamily="18" charset="0"/>
              </a:rPr>
              <a:t>provider</a:t>
            </a:r>
          </a:p>
          <a:p>
            <a:pPr marL="450000" indent="-273600" algn="l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 smtClean="0">
                <a:ea typeface="Cambria" panose="02040503050406030204" pitchFamily="18" charset="0"/>
              </a:rPr>
              <a:t>They will claim </a:t>
            </a:r>
            <a:r>
              <a:rPr lang="en-GB" sz="2100" dirty="0">
                <a:ea typeface="Cambria" panose="02040503050406030204" pitchFamily="18" charset="0"/>
              </a:rPr>
              <a:t>that </a:t>
            </a:r>
            <a:r>
              <a:rPr lang="en-GB" sz="2100" dirty="0" smtClean="0">
                <a:ea typeface="Cambria" panose="02040503050406030204" pitchFamily="18" charset="0"/>
              </a:rPr>
              <a:t>they have </a:t>
            </a:r>
            <a:r>
              <a:rPr lang="en-GB" sz="2100" dirty="0">
                <a:ea typeface="Cambria" panose="02040503050406030204" pitchFamily="18" charset="0"/>
              </a:rPr>
              <a:t>identified problems with </a:t>
            </a:r>
            <a:r>
              <a:rPr lang="en-GB" sz="2100" dirty="0" smtClean="0">
                <a:ea typeface="Cambria" panose="02040503050406030204" pitchFamily="18" charset="0"/>
              </a:rPr>
              <a:t>your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device </a:t>
            </a:r>
            <a:r>
              <a:rPr lang="en-GB" sz="2100" dirty="0">
                <a:ea typeface="Cambria" panose="02040503050406030204" pitchFamily="18" charset="0"/>
              </a:rPr>
              <a:t>or Internet connection which need fixing </a:t>
            </a:r>
            <a:r>
              <a:rPr lang="en-GB" sz="2100" dirty="0" smtClean="0">
                <a:ea typeface="Cambria" panose="02040503050406030204" pitchFamily="18" charset="0"/>
              </a:rPr>
              <a:t>immediately,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and can be extremely </a:t>
            </a:r>
            <a:r>
              <a:rPr lang="en-GB" sz="2100" dirty="0">
                <a:ea typeface="Cambria" panose="02040503050406030204" pitchFamily="18" charset="0"/>
              </a:rPr>
              <a:t>convincing and </a:t>
            </a:r>
            <a:r>
              <a:rPr lang="en-GB" sz="2100" dirty="0" smtClean="0">
                <a:ea typeface="Cambria" panose="02040503050406030204" pitchFamily="18" charset="0"/>
              </a:rPr>
              <a:t>manipulative</a:t>
            </a:r>
            <a:endParaRPr lang="en-GB" sz="2100" dirty="0">
              <a:ea typeface="Cambria" panose="02040503050406030204" pitchFamily="18" charset="0"/>
            </a:endParaRPr>
          </a:p>
          <a:p>
            <a:pPr marL="450000" indent="-273600" algn="l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 smtClean="0">
                <a:ea typeface="Cambria" panose="02040503050406030204" pitchFamily="18" charset="0"/>
              </a:rPr>
              <a:t>Then instruct you to change settings, press certain keys or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download remote access software such </a:t>
            </a:r>
            <a:r>
              <a:rPr lang="en-GB" sz="2100" dirty="0">
                <a:ea typeface="Cambria" panose="02040503050406030204" pitchFamily="18" charset="0"/>
              </a:rPr>
              <a:t>as </a:t>
            </a:r>
            <a:r>
              <a:rPr lang="en-GB" sz="2100" dirty="0" smtClean="0">
                <a:ea typeface="Cambria" panose="02040503050406030204" pitchFamily="18" charset="0"/>
              </a:rPr>
              <a:t>TeamViewer</a:t>
            </a:r>
            <a:endParaRPr lang="en-GB" sz="2100" dirty="0">
              <a:ea typeface="Cambria" panose="02040503050406030204" pitchFamily="18" charset="0"/>
            </a:endParaRPr>
          </a:p>
          <a:p>
            <a:pPr marL="450000" indent="-273600" algn="l">
              <a:spcBef>
                <a:spcPts val="0"/>
              </a:spcBef>
              <a:spcAft>
                <a:spcPts val="24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 smtClean="0">
                <a:ea typeface="Cambria" panose="02040503050406030204" pitchFamily="18" charset="0"/>
              </a:rPr>
              <a:t>Pop-up </a:t>
            </a:r>
            <a:r>
              <a:rPr lang="en-GB" sz="2100" dirty="0">
                <a:ea typeface="Cambria" panose="02040503050406030204" pitchFamily="18" charset="0"/>
              </a:rPr>
              <a:t>messages or alerts </a:t>
            </a:r>
            <a:r>
              <a:rPr lang="en-GB" sz="2100" dirty="0" smtClean="0">
                <a:ea typeface="Cambria" panose="02040503050406030204" pitchFamily="18" charset="0"/>
              </a:rPr>
              <a:t>may also appear,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claiming to have detected </a:t>
            </a:r>
            <a:r>
              <a:rPr lang="en-GB" sz="2100" dirty="0">
                <a:ea typeface="Cambria" panose="02040503050406030204" pitchFamily="18" charset="0"/>
              </a:rPr>
              <a:t>viruses or </a:t>
            </a:r>
            <a:r>
              <a:rPr lang="en-GB" sz="2100" dirty="0" smtClean="0">
                <a:ea typeface="Cambria" panose="02040503050406030204" pitchFamily="18" charset="0"/>
              </a:rPr>
              <a:t>other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security issues</a:t>
            </a:r>
            <a:r>
              <a:rPr lang="en-GB" sz="2100" dirty="0">
                <a:ea typeface="Cambria" panose="02040503050406030204" pitchFamily="18" charset="0"/>
              </a:rPr>
              <a:t>, </a:t>
            </a:r>
            <a:r>
              <a:rPr lang="en-GB" sz="2100" dirty="0" smtClean="0">
                <a:ea typeface="Cambria" panose="02040503050406030204" pitchFamily="18" charset="0"/>
              </a:rPr>
              <a:t>with instructions to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call </a:t>
            </a:r>
            <a:r>
              <a:rPr lang="en-GB" sz="2100" dirty="0">
                <a:ea typeface="Cambria" panose="02040503050406030204" pitchFamily="18" charset="0"/>
              </a:rPr>
              <a:t>a </a:t>
            </a:r>
            <a:r>
              <a:rPr lang="en-GB" sz="2100" dirty="0" smtClean="0">
                <a:ea typeface="Cambria" panose="02040503050406030204" pitchFamily="18" charset="0"/>
              </a:rPr>
              <a:t>fake service line for support</a:t>
            </a:r>
            <a:endParaRPr lang="en-GB" sz="2100" dirty="0">
              <a:ea typeface="Cambria" panose="02040503050406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71438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solidFill>
                  <a:srgbClr val="25316C"/>
                </a:solidFill>
              </a:rPr>
              <a:t>Computer Software Service Fraud</a:t>
            </a:r>
            <a:endParaRPr lang="en-US" sz="3700" b="1" dirty="0">
              <a:solidFill>
                <a:srgbClr val="253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1438"/>
            <a:ext cx="914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solidFill>
                  <a:srgbClr val="25316C"/>
                </a:solidFill>
              </a:rPr>
              <a:t>Romance Fraud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8578" y="996225"/>
            <a:ext cx="8965422" cy="5334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</a:pPr>
            <a:r>
              <a:rPr lang="en-GB" sz="2200" b="1" dirty="0" smtClean="0">
                <a:ea typeface="Cambria" panose="02040503050406030204" pitchFamily="18" charset="0"/>
              </a:rPr>
              <a:t>Does the person you are speaking to- 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Claim to live or work abroad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Pressure you to move away from the website/app where you first met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Tell </a:t>
            </a:r>
            <a:r>
              <a:rPr lang="en-GB" sz="2200" dirty="0">
                <a:ea typeface="Cambria" panose="02040503050406030204" pitchFamily="18" charset="0"/>
              </a:rPr>
              <a:t>you to hide your relationship from friends and </a:t>
            </a:r>
            <a:r>
              <a:rPr lang="en-GB" sz="2200" dirty="0" smtClean="0">
                <a:ea typeface="Cambria" panose="02040503050406030204" pitchFamily="18" charset="0"/>
              </a:rPr>
              <a:t>family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Constantly make excuses why they can’t meet in </a:t>
            </a:r>
            <a:r>
              <a:rPr lang="en-GB" sz="2200" dirty="0" smtClean="0">
                <a:ea typeface="Cambria" panose="02040503050406030204" pitchFamily="18" charset="0"/>
              </a:rPr>
              <a:t>person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Appear </a:t>
            </a:r>
            <a:r>
              <a:rPr lang="en-GB" sz="2200" dirty="0">
                <a:ea typeface="Cambria" panose="02040503050406030204" pitchFamily="18" charset="0"/>
              </a:rPr>
              <a:t>vulnerable, emotional and in desperate need of your </a:t>
            </a:r>
            <a:r>
              <a:rPr lang="en-GB" sz="2200" dirty="0" smtClean="0">
                <a:ea typeface="Cambria" panose="02040503050406030204" pitchFamily="18" charset="0"/>
              </a:rPr>
              <a:t>help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May encourage you to offer financial support to them or their family</a:t>
            </a:r>
            <a:endParaRPr lang="en-GB" sz="2200" dirty="0">
              <a:ea typeface="Cambria" panose="02040503050406030204" pitchFamily="18" charset="0"/>
            </a:endParaRP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Ask you for money, donations or items to be purchased</a:t>
            </a:r>
            <a:endParaRPr lang="en-GB" sz="2200" dirty="0"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  <p:pic>
        <p:nvPicPr>
          <p:cNvPr id="1026" name="Picture 2" descr="https://media.istockphoto.com/photos/love-concept-red-paper-broken-heart-over-white-picture-id1271126437?b=1&amp;k=20&amp;m=1271126437&amp;s=170667a&amp;w=0&amp;h=mU2CN5LiVyhYiMof6eHcPJ3CvVeewK5tcrREkHWIuQ0=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FEAF0"/>
              </a:clrFrom>
              <a:clrTo>
                <a:srgbClr val="EFEA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96065">
            <a:off x="7789432" y="5373399"/>
            <a:ext cx="1167532" cy="8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784" y="0"/>
            <a:ext cx="9146784" cy="108362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6642"/>
            <a:ext cx="9144001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2042" y="4361863"/>
            <a:ext cx="4186990" cy="210005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85" y="5923332"/>
            <a:ext cx="9151200" cy="9346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86362" y="1481071"/>
            <a:ext cx="4817006" cy="271904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339540" y="1042451"/>
            <a:ext cx="4453872" cy="216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GB" sz="4000" b="1" dirty="0" smtClean="0">
                <a:solidFill>
                  <a:schemeClr val="bg1"/>
                </a:solidFill>
              </a:rPr>
              <a:t>Is your perfect match </a:t>
            </a:r>
            <a:r>
              <a:rPr lang="en-GB" sz="4800" b="1" dirty="0" smtClean="0">
                <a:solidFill>
                  <a:srgbClr val="D64A42"/>
                </a:solidFill>
              </a:rPr>
              <a:t>really</a:t>
            </a:r>
            <a:r>
              <a:rPr lang="en-GB" sz="4000" b="1" dirty="0" smtClean="0">
                <a:solidFill>
                  <a:schemeClr val="bg1"/>
                </a:solidFill>
              </a:rPr>
              <a:t> who they say they are?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4009" y="3919238"/>
            <a:ext cx="36947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If you think you have 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been a victim, don’t feel ashamed or embarrassed – </a:t>
            </a:r>
            <a:br>
              <a:rPr lang="en-GB" sz="24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</a:rPr>
              <a:t>you are not alone.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8578" y="996225"/>
            <a:ext cx="8965422" cy="5334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Fraudsters call you purporting to be </a:t>
            </a:r>
            <a:r>
              <a:rPr lang="en-GB" sz="2200" dirty="0" smtClean="0">
                <a:ea typeface="Cambria" panose="02040503050406030204" pitchFamily="18" charset="0"/>
              </a:rPr>
              <a:t>the police</a:t>
            </a:r>
            <a:r>
              <a:rPr lang="en-GB" sz="2200" dirty="0">
                <a:ea typeface="Cambria" panose="02040503050406030204" pitchFamily="18" charset="0"/>
              </a:rPr>
              <a:t>, </a:t>
            </a:r>
            <a:r>
              <a:rPr lang="en-GB" sz="2200" dirty="0" smtClean="0">
                <a:ea typeface="Cambria" panose="02040503050406030204" pitchFamily="18" charset="0"/>
              </a:rPr>
              <a:t>bank or other organisation, claiming </a:t>
            </a:r>
            <a:r>
              <a:rPr lang="en-GB" sz="2200" dirty="0">
                <a:ea typeface="Cambria" panose="02040503050406030204" pitchFamily="18" charset="0"/>
              </a:rPr>
              <a:t>to be part of an ongoing </a:t>
            </a:r>
            <a:r>
              <a:rPr lang="en-GB" sz="2200" dirty="0" smtClean="0">
                <a:ea typeface="Cambria" panose="02040503050406030204" pitchFamily="18" charset="0"/>
              </a:rPr>
              <a:t>investigation where they need you to withdraw </a:t>
            </a:r>
            <a:r>
              <a:rPr lang="en-GB" sz="2200" dirty="0">
                <a:ea typeface="Cambria" panose="02040503050406030204" pitchFamily="18" charset="0"/>
              </a:rPr>
              <a:t>cash or </a:t>
            </a:r>
            <a:r>
              <a:rPr lang="en-GB" sz="2200" dirty="0" smtClean="0">
                <a:ea typeface="Cambria" panose="02040503050406030204" pitchFamily="18" charset="0"/>
              </a:rPr>
              <a:t>purchase goods </a:t>
            </a:r>
            <a:r>
              <a:rPr lang="en-GB" sz="2200" dirty="0">
                <a:ea typeface="Cambria" panose="02040503050406030204" pitchFamily="18" charset="0"/>
              </a:rPr>
              <a:t>before handing them </a:t>
            </a:r>
            <a:r>
              <a:rPr lang="en-GB" sz="2200" dirty="0" smtClean="0">
                <a:ea typeface="Cambria" panose="02040503050406030204" pitchFamily="18" charset="0"/>
              </a:rPr>
              <a:t>over to </a:t>
            </a:r>
            <a:r>
              <a:rPr lang="en-GB" sz="2200" dirty="0">
                <a:ea typeface="Cambria" panose="02040503050406030204" pitchFamily="18" charset="0"/>
              </a:rPr>
              <a:t>a ‘courier’ via an arranged </a:t>
            </a:r>
            <a:r>
              <a:rPr lang="en-GB" sz="2200" dirty="0" smtClean="0">
                <a:ea typeface="Cambria" panose="02040503050406030204" pitchFamily="18" charset="0"/>
              </a:rPr>
              <a:t>appointment</a:t>
            </a:r>
            <a:endParaRPr lang="en-GB" sz="2200" dirty="0">
              <a:ea typeface="Cambria" panose="02040503050406030204" pitchFamily="18" charset="0"/>
            </a:endParaRP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They will promise you the money </a:t>
            </a:r>
            <a:r>
              <a:rPr lang="en-GB" sz="2200" dirty="0" smtClean="0">
                <a:ea typeface="Cambria" panose="02040503050406030204" pitchFamily="18" charset="0"/>
              </a:rPr>
              <a:t>or items you </a:t>
            </a:r>
            <a:r>
              <a:rPr lang="en-GB" sz="2200" dirty="0">
                <a:ea typeface="Cambria" panose="02040503050406030204" pitchFamily="18" charset="0"/>
              </a:rPr>
              <a:t>hand over will be reimbursed </a:t>
            </a:r>
            <a:r>
              <a:rPr lang="en-GB" sz="2200" dirty="0" smtClean="0">
                <a:ea typeface="Cambria" panose="02040503050406030204" pitchFamily="18" charset="0"/>
              </a:rPr>
              <a:t>or returned when </a:t>
            </a:r>
            <a:r>
              <a:rPr lang="en-GB" sz="2200" dirty="0">
                <a:ea typeface="Cambria" panose="02040503050406030204" pitchFamily="18" charset="0"/>
              </a:rPr>
              <a:t>in reality there will be no further </a:t>
            </a:r>
            <a:r>
              <a:rPr lang="en-GB" sz="2200" dirty="0" smtClean="0">
                <a:ea typeface="Cambria" panose="02040503050406030204" pitchFamily="18" charset="0"/>
              </a:rPr>
              <a:t>contact</a:t>
            </a:r>
            <a:endParaRPr lang="en-GB" sz="2200" dirty="0">
              <a:ea typeface="Cambria" panose="02040503050406030204" pitchFamily="18" charset="0"/>
            </a:endParaRP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The </a:t>
            </a:r>
            <a:r>
              <a:rPr lang="en-GB" sz="2200" dirty="0">
                <a:ea typeface="Cambria" panose="02040503050406030204" pitchFamily="18" charset="0"/>
              </a:rPr>
              <a:t>fraudster may already know some basic details about you such as your name and address or items/services that you have </a:t>
            </a:r>
            <a:r>
              <a:rPr lang="en-GB" sz="2200" dirty="0" smtClean="0">
                <a:ea typeface="Cambria" panose="02040503050406030204" pitchFamily="18" charset="0"/>
              </a:rPr>
              <a:t>purchased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A </a:t>
            </a:r>
            <a:r>
              <a:rPr lang="en-GB" sz="2200" dirty="0" smtClean="0">
                <a:ea typeface="Cambria" panose="02040503050406030204" pitchFamily="18" charset="0"/>
              </a:rPr>
              <a:t>genuine police officer or organisation will </a:t>
            </a:r>
            <a:r>
              <a:rPr lang="en-GB" sz="2200" dirty="0">
                <a:ea typeface="Cambria" panose="02040503050406030204" pitchFamily="18" charset="0"/>
              </a:rPr>
              <a:t>never contact you </a:t>
            </a:r>
            <a:r>
              <a:rPr lang="en-GB" sz="2200" dirty="0" smtClean="0">
                <a:ea typeface="Cambria" panose="02040503050406030204" pitchFamily="18" charset="0"/>
              </a:rPr>
              <a:t>to ask </a:t>
            </a:r>
            <a:r>
              <a:rPr lang="en-GB" sz="2200" dirty="0">
                <a:ea typeface="Cambria" panose="02040503050406030204" pitchFamily="18" charset="0"/>
              </a:rPr>
              <a:t>you to aid an </a:t>
            </a:r>
            <a:r>
              <a:rPr lang="en-GB" sz="2200" dirty="0" smtClean="0">
                <a:ea typeface="Cambria" panose="02040503050406030204" pitchFamily="18" charset="0"/>
              </a:rPr>
              <a:t>investigation by withdrawing cash or purchasing goods.</a:t>
            </a:r>
            <a:endParaRPr lang="en-GB" sz="2200" dirty="0">
              <a:ea typeface="Cambria" panose="02040503050406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1438"/>
            <a:ext cx="914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solidFill>
                  <a:srgbClr val="25316C"/>
                </a:solidFill>
              </a:rPr>
              <a:t>Courier Fraud</a:t>
            </a:r>
            <a:endParaRPr lang="en-US" sz="3700" b="1" dirty="0">
              <a:solidFill>
                <a:srgbClr val="2531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586" y="3053671"/>
            <a:ext cx="6341299" cy="354055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71438"/>
            <a:ext cx="914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solidFill>
                  <a:srgbClr val="25316C"/>
                </a:solidFill>
              </a:rPr>
              <a:t>Courier Fraud</a:t>
            </a:r>
            <a:endParaRPr lang="en-US" sz="3700" b="1" dirty="0">
              <a:solidFill>
                <a:srgbClr val="25316C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8578" y="996225"/>
            <a:ext cx="8965422" cy="5334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If </a:t>
            </a:r>
            <a:r>
              <a:rPr lang="en-GB" sz="2200" dirty="0">
                <a:ea typeface="Cambria" panose="02040503050406030204" pitchFamily="18" charset="0"/>
              </a:rPr>
              <a:t>you receive one of these calls, end it </a:t>
            </a:r>
            <a:r>
              <a:rPr lang="en-GB" sz="2200" dirty="0" smtClean="0">
                <a:ea typeface="Cambria" panose="02040503050406030204" pitchFamily="18" charset="0"/>
              </a:rPr>
              <a:t>immediately and report it to the Police or Action Fraud</a:t>
            </a:r>
            <a:endParaRPr lang="en-GB" sz="2200" dirty="0">
              <a:ea typeface="Cambria" panose="02040503050406030204" pitchFamily="18" charset="0"/>
            </a:endParaRP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To </a:t>
            </a:r>
            <a:r>
              <a:rPr lang="en-GB" sz="2200" dirty="0">
                <a:ea typeface="Cambria" panose="02040503050406030204" pitchFamily="18" charset="0"/>
              </a:rPr>
              <a:t>verify a Police Officer’s identity contact your local force by dialling </a:t>
            </a:r>
            <a:r>
              <a:rPr lang="en-GB" sz="2200" dirty="0" smtClean="0">
                <a:ea typeface="Cambria" panose="02040503050406030204" pitchFamily="18" charset="0"/>
              </a:rPr>
              <a:t>101 </a:t>
            </a:r>
            <a:endParaRPr lang="en-GB" sz="2200" dirty="0">
              <a:ea typeface="Cambria" panose="02040503050406030204" pitchFamily="18" charset="0"/>
            </a:endParaRP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To verify other caller’s identity contact their organisation via another trusted </a:t>
            </a:r>
            <a:r>
              <a:rPr lang="en-GB" sz="2200" dirty="0" smtClean="0">
                <a:ea typeface="Cambria" panose="02040503050406030204" pitchFamily="18" charset="0"/>
              </a:rPr>
              <a:t>means</a:t>
            </a:r>
            <a:endParaRPr lang="en-GB" sz="2200" dirty="0"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8578" y="996225"/>
            <a:ext cx="8965422" cy="5334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Avoid </a:t>
            </a:r>
            <a:r>
              <a:rPr lang="en-GB" sz="2200" dirty="0">
                <a:ea typeface="Cambria" panose="02040503050406030204" pitchFamily="18" charset="0"/>
              </a:rPr>
              <a:t>clicking </a:t>
            </a:r>
            <a:r>
              <a:rPr lang="en-GB" sz="2200" dirty="0" smtClean="0">
                <a:ea typeface="Cambria" panose="02040503050406030204" pitchFamily="18" charset="0"/>
              </a:rPr>
              <a:t>sponsored </a:t>
            </a:r>
            <a:r>
              <a:rPr lang="en-GB" sz="2200" dirty="0">
                <a:ea typeface="Cambria" panose="02040503050406030204" pitchFamily="18" charset="0"/>
              </a:rPr>
              <a:t>links or adverts in </a:t>
            </a:r>
            <a:r>
              <a:rPr lang="en-GB" sz="2200" dirty="0" smtClean="0">
                <a:ea typeface="Cambria" panose="02040503050406030204" pitchFamily="18" charset="0"/>
              </a:rPr>
              <a:t>your search </a:t>
            </a:r>
            <a:r>
              <a:rPr lang="en-GB" sz="2200" dirty="0">
                <a:ea typeface="Cambria" panose="02040503050406030204" pitchFamily="18" charset="0"/>
              </a:rPr>
              <a:t>results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C</a:t>
            </a:r>
            <a:r>
              <a:rPr lang="en-GB" sz="2200" dirty="0" smtClean="0">
                <a:ea typeface="Cambria" panose="02040503050406030204" pitchFamily="18" charset="0"/>
              </a:rPr>
              <a:t>heck </a:t>
            </a:r>
            <a:r>
              <a:rPr lang="en-GB" sz="2200" dirty="0">
                <a:ea typeface="Cambria" panose="02040503050406030204" pitchFamily="18" charset="0"/>
              </a:rPr>
              <a:t>the web address carefully to ensure you visit the genuine website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If the store or website is not well known carry out research</a:t>
            </a:r>
            <a:endParaRPr lang="en-GB" sz="2200" dirty="0">
              <a:ea typeface="Cambria" panose="02040503050406030204" pitchFamily="18" charset="0"/>
            </a:endParaRP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Avoid social </a:t>
            </a:r>
            <a:r>
              <a:rPr lang="en-GB" sz="2200" dirty="0">
                <a:ea typeface="Cambria" panose="02040503050406030204" pitchFamily="18" charset="0"/>
              </a:rPr>
              <a:t>media posts offering </a:t>
            </a:r>
            <a:r>
              <a:rPr lang="en-GB" sz="2200" dirty="0" smtClean="0">
                <a:ea typeface="Cambria" panose="02040503050406030204" pitchFamily="18" charset="0"/>
              </a:rPr>
              <a:t>vouchers and coupons </a:t>
            </a:r>
            <a:r>
              <a:rPr lang="en-GB" sz="2200" dirty="0">
                <a:ea typeface="Cambria" panose="02040503050406030204" pitchFamily="18" charset="0"/>
              </a:rPr>
              <a:t>unless verified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Minimise personal </a:t>
            </a:r>
            <a:r>
              <a:rPr lang="en-GB" sz="2200" dirty="0">
                <a:ea typeface="Cambria" panose="02040503050406030204" pitchFamily="18" charset="0"/>
              </a:rPr>
              <a:t>information </a:t>
            </a:r>
            <a:r>
              <a:rPr lang="en-GB" sz="2200" dirty="0" smtClean="0">
                <a:ea typeface="Cambria" panose="02040503050406030204" pitchFamily="18" charset="0"/>
              </a:rPr>
              <a:t>given when </a:t>
            </a:r>
            <a:r>
              <a:rPr lang="en-GB" sz="2200" dirty="0">
                <a:ea typeface="Cambria" panose="02040503050406030204" pitchFamily="18" charset="0"/>
              </a:rPr>
              <a:t>setting-up a store account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Use </a:t>
            </a:r>
            <a:r>
              <a:rPr lang="en-GB" sz="2200" dirty="0">
                <a:ea typeface="Cambria" panose="02040503050406030204" pitchFamily="18" charset="0"/>
              </a:rPr>
              <a:t>a credit card or trusted payment provider when </a:t>
            </a:r>
            <a:r>
              <a:rPr lang="en-GB" sz="2200" dirty="0" smtClean="0">
                <a:ea typeface="Cambria" panose="02040503050406030204" pitchFamily="18" charset="0"/>
              </a:rPr>
              <a:t>purchasing online</a:t>
            </a:r>
            <a:endParaRPr lang="en-GB" sz="2200" dirty="0">
              <a:ea typeface="Cambria" panose="02040503050406030204" pitchFamily="18" charset="0"/>
            </a:endParaRP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Never </a:t>
            </a:r>
            <a:r>
              <a:rPr lang="en-GB" sz="2200" dirty="0">
                <a:ea typeface="Cambria" panose="02040503050406030204" pitchFamily="18" charset="0"/>
              </a:rPr>
              <a:t>accept requests to pay by bank </a:t>
            </a:r>
            <a:r>
              <a:rPr lang="en-GB" sz="2200" dirty="0" smtClean="0">
                <a:ea typeface="Cambria" panose="02040503050406030204" pitchFamily="18" charset="0"/>
              </a:rPr>
              <a:t>transfer or </a:t>
            </a:r>
            <a:r>
              <a:rPr lang="en-GB" sz="2200" dirty="0">
                <a:ea typeface="Cambria" panose="02040503050406030204" pitchFamily="18" charset="0"/>
              </a:rPr>
              <a:t>PayPal Friends &amp; Family</a:t>
            </a: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Always </a:t>
            </a:r>
            <a:r>
              <a:rPr lang="en-GB" sz="2200" dirty="0">
                <a:ea typeface="Cambria" panose="02040503050406030204" pitchFamily="18" charset="0"/>
              </a:rPr>
              <a:t>remember to sign out of the account when </a:t>
            </a:r>
            <a:r>
              <a:rPr lang="en-GB" sz="2200" dirty="0" smtClean="0">
                <a:ea typeface="Cambria" panose="02040503050406030204" pitchFamily="18" charset="0"/>
              </a:rPr>
              <a:t>finished</a:t>
            </a:r>
            <a:endParaRPr lang="en-GB" sz="2200" dirty="0">
              <a:ea typeface="Cambria" panose="020405030504060302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71438"/>
            <a:ext cx="914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solidFill>
                  <a:srgbClr val="25316C"/>
                </a:solidFill>
              </a:rPr>
              <a:t>Safer Online Shopping</a:t>
            </a:r>
            <a:endParaRPr lang="en-US" sz="3700" b="1" dirty="0">
              <a:solidFill>
                <a:srgbClr val="25316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88696" y="5419929"/>
            <a:ext cx="891625" cy="910533"/>
            <a:chOff x="1850571" y="886070"/>
            <a:chExt cx="2438400" cy="2283413"/>
          </a:xfrm>
        </p:grpSpPr>
        <p:sp>
          <p:nvSpPr>
            <p:cNvPr id="7" name="Oval 6"/>
            <p:cNvSpPr/>
            <p:nvPr/>
          </p:nvSpPr>
          <p:spPr>
            <a:xfrm>
              <a:off x="2899954" y="888274"/>
              <a:ext cx="339635" cy="339635"/>
            </a:xfrm>
            <a:prstGeom prst="ellipse">
              <a:avLst/>
            </a:prstGeom>
            <a:solidFill>
              <a:srgbClr val="97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 rot="3094373">
              <a:off x="2819264" y="1398289"/>
              <a:ext cx="1220379" cy="195943"/>
            </a:xfrm>
            <a:prstGeom prst="rect">
              <a:avLst/>
            </a:prstGeom>
            <a:solidFill>
              <a:srgbClr val="97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 rot="18505627" flipH="1">
              <a:off x="2099900" y="1398288"/>
              <a:ext cx="1220379" cy="195943"/>
            </a:xfrm>
            <a:prstGeom prst="rect">
              <a:avLst/>
            </a:prstGeom>
            <a:solidFill>
              <a:srgbClr val="97B6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4" descr="shopping basket icon"/>
            <p:cNvPicPr>
              <a:picLocks noChangeAspect="1" noChangeArrowheads="1"/>
            </p:cNvPicPr>
            <p:nvPr/>
          </p:nvPicPr>
          <p:blipFill rotWithShape="1"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50571" y="1629609"/>
              <a:ext cx="2438400" cy="1539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081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6800"/>
            <a:ext cx="9152338" cy="195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5073" y="1406781"/>
            <a:ext cx="6350558" cy="202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GB" sz="3000" b="1" dirty="0" smtClean="0"/>
              <a:t>Amie Freeman</a:t>
            </a:r>
          </a:p>
          <a:p>
            <a:pPr>
              <a:lnSpc>
                <a:spcPts val="3800"/>
              </a:lnSpc>
            </a:pPr>
            <a:r>
              <a:rPr lang="en-GB" sz="3000" b="1" dirty="0" smtClean="0"/>
              <a:t>David Reed </a:t>
            </a:r>
          </a:p>
          <a:p>
            <a:pPr>
              <a:lnSpc>
                <a:spcPts val="3800"/>
              </a:lnSpc>
            </a:pPr>
            <a:endParaRPr lang="en-GB" sz="3000" b="1" dirty="0"/>
          </a:p>
          <a:p>
            <a:pPr>
              <a:lnSpc>
                <a:spcPts val="3800"/>
              </a:lnSpc>
            </a:pPr>
            <a:r>
              <a:rPr lang="en-GB" sz="3000" b="1" dirty="0" smtClean="0"/>
              <a:t>Neil MacKenzie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0208" y="1680445"/>
            <a:ext cx="4235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 smtClean="0">
                <a:solidFill>
                  <a:srgbClr val="002060"/>
                </a:solidFill>
              </a:rPr>
              <a:t>cyberprotect@northants.police.uk</a:t>
            </a:r>
            <a:endParaRPr lang="en-GB" sz="22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0208" y="2912456"/>
            <a:ext cx="4235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 smtClean="0">
                <a:solidFill>
                  <a:srgbClr val="002060"/>
                </a:solidFill>
              </a:rPr>
              <a:t>fraudprotect@northants.police.uk</a:t>
            </a:r>
            <a:endParaRPr lang="en-GB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18" y="1926624"/>
            <a:ext cx="4926355" cy="2751604"/>
          </a:xfrm>
          <a:prstGeom prst="rect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375" y="1133651"/>
            <a:ext cx="4052712" cy="285112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240" y="2586094"/>
            <a:ext cx="4316203" cy="305234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918" y="971438"/>
            <a:ext cx="2466459" cy="348743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975" y="1528412"/>
            <a:ext cx="2894173" cy="4110024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1610" y="3053824"/>
            <a:ext cx="3445641" cy="3760546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918" y="1030420"/>
            <a:ext cx="4193146" cy="677681"/>
          </a:xfrm>
          <a:prstGeom prst="rect">
            <a:avLst/>
          </a:prstGeom>
          <a:ln>
            <a:solidFill>
              <a:srgbClr val="4F81BD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42063">
            <a:off x="7858234" y="4641936"/>
            <a:ext cx="1175454" cy="181696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71438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400">
              <a:spcBef>
                <a:spcPts val="0"/>
              </a:spcBef>
              <a:spcAft>
                <a:spcPts val="2200"/>
              </a:spcAft>
              <a:buClr>
                <a:srgbClr val="25316C"/>
              </a:buClr>
            </a:pPr>
            <a:r>
              <a:rPr lang="en-GB" sz="3600" b="1" dirty="0" smtClean="0">
                <a:solidFill>
                  <a:srgbClr val="25316C"/>
                </a:solidFill>
                <a:ea typeface="Cambria" panose="02040503050406030204" pitchFamily="18" charset="0"/>
              </a:rPr>
              <a:t>Free Resources</a:t>
            </a:r>
            <a:endParaRPr lang="en-GB" sz="3600" b="1" dirty="0">
              <a:solidFill>
                <a:srgbClr val="25316C"/>
              </a:solidFill>
              <a:ea typeface="Cambria" panose="020405030504060302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75441" y="2033213"/>
            <a:ext cx="3088256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6400">
              <a:spcBef>
                <a:spcPts val="0"/>
              </a:spcBef>
              <a:spcAft>
                <a:spcPts val="2200"/>
              </a:spcAft>
              <a:buClr>
                <a:srgbClr val="25316C"/>
              </a:buClr>
            </a:pPr>
            <a:endParaRPr lang="en-GB" sz="3600" b="1" dirty="0" smtClean="0">
              <a:solidFill>
                <a:srgbClr val="25316C"/>
              </a:solidFill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5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06800"/>
            <a:ext cx="9152338" cy="195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5073" y="274671"/>
            <a:ext cx="6350558" cy="202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GB" sz="3000" b="1" dirty="0" smtClean="0"/>
              <a:t>Amie Freeman</a:t>
            </a:r>
          </a:p>
          <a:p>
            <a:pPr>
              <a:lnSpc>
                <a:spcPts val="3800"/>
              </a:lnSpc>
            </a:pPr>
            <a:r>
              <a:rPr lang="en-GB" sz="3000" b="1" dirty="0" smtClean="0"/>
              <a:t>David Reed </a:t>
            </a:r>
          </a:p>
          <a:p>
            <a:pPr>
              <a:lnSpc>
                <a:spcPts val="3800"/>
              </a:lnSpc>
            </a:pPr>
            <a:endParaRPr lang="en-GB" sz="3000" b="1" dirty="0"/>
          </a:p>
          <a:p>
            <a:pPr>
              <a:lnSpc>
                <a:spcPts val="3800"/>
              </a:lnSpc>
            </a:pPr>
            <a:r>
              <a:rPr lang="en-GB" sz="3000" b="1" dirty="0" smtClean="0"/>
              <a:t>Neil MacKenzie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0208" y="548335"/>
            <a:ext cx="4235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 smtClean="0">
                <a:solidFill>
                  <a:srgbClr val="002060"/>
                </a:solidFill>
              </a:rPr>
              <a:t>cyberprotect@northants.police.uk</a:t>
            </a:r>
            <a:endParaRPr lang="en-GB" sz="2200" b="1" dirty="0" smtClean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0208" y="1780346"/>
            <a:ext cx="42359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200" dirty="0" smtClean="0">
                <a:solidFill>
                  <a:srgbClr val="002060"/>
                </a:solidFill>
              </a:rPr>
              <a:t>fraudprotect@northants.police.uk</a:t>
            </a:r>
            <a:endParaRPr lang="en-GB" sz="2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902" y="3045078"/>
            <a:ext cx="635055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GB" sz="3000" b="1" dirty="0" smtClean="0"/>
              <a:t>Report all Cybercrime and Fraud to </a:t>
            </a:r>
          </a:p>
          <a:p>
            <a:pPr algn="ctr">
              <a:lnSpc>
                <a:spcPts val="3800"/>
              </a:lnSpc>
            </a:pPr>
            <a:r>
              <a:rPr lang="en-GB" sz="3000" b="1" dirty="0" smtClean="0"/>
              <a:t>Action Fraud 0300 123 2040</a:t>
            </a:r>
          </a:p>
        </p:txBody>
      </p:sp>
    </p:spTree>
    <p:extLst>
      <p:ext uri="{BB962C8B-B14F-4D97-AF65-F5344CB8AC3E}">
        <p14:creationId xmlns:p14="http://schemas.microsoft.com/office/powerpoint/2010/main" val="95123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71438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solidFill>
                  <a:srgbClr val="25316C"/>
                </a:solidFill>
              </a:rPr>
              <a:t>Common Misconceptions</a:t>
            </a:r>
            <a:endParaRPr lang="en-US" sz="3700" b="1" dirty="0">
              <a:solidFill>
                <a:srgbClr val="25316C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8578" y="996226"/>
            <a:ext cx="8801299" cy="5205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73050" algn="l">
              <a:spcBef>
                <a:spcPts val="0"/>
              </a:spcBef>
              <a:spcAft>
                <a:spcPts val="21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Many </a:t>
            </a:r>
            <a:r>
              <a:rPr lang="en-GB" sz="2200" dirty="0">
                <a:ea typeface="Cambria" panose="02040503050406030204" pitchFamily="18" charset="0"/>
              </a:rPr>
              <a:t>people do not </a:t>
            </a:r>
            <a:r>
              <a:rPr lang="en-GB" sz="2200" dirty="0" smtClean="0">
                <a:ea typeface="Cambria" panose="02040503050406030204" pitchFamily="18" charset="0"/>
              </a:rPr>
              <a:t>think </a:t>
            </a:r>
            <a:r>
              <a:rPr lang="en-GB" sz="2200" dirty="0">
                <a:ea typeface="Cambria" panose="02040503050406030204" pitchFamily="18" charset="0"/>
              </a:rPr>
              <a:t>that </a:t>
            </a:r>
            <a:r>
              <a:rPr lang="en-GB" sz="2200" dirty="0" smtClean="0">
                <a:ea typeface="Cambria" panose="02040503050406030204" pitchFamily="18" charset="0"/>
              </a:rPr>
              <a:t>they will ever </a:t>
            </a:r>
            <a:r>
              <a:rPr lang="en-GB" sz="2200" dirty="0">
                <a:ea typeface="Cambria" panose="02040503050406030204" pitchFamily="18" charset="0"/>
              </a:rPr>
              <a:t>be affected by </a:t>
            </a:r>
            <a:r>
              <a:rPr lang="en-GB" sz="2200" dirty="0" smtClean="0">
                <a:ea typeface="Cambria" panose="02040503050406030204" pitchFamily="18" charset="0"/>
              </a:rPr>
              <a:t>cybercrime or fraud, or think that they will not be targeted by scammers</a:t>
            </a:r>
            <a:endParaRPr lang="en-GB" sz="2200" dirty="0">
              <a:ea typeface="Cambria" panose="02040503050406030204" pitchFamily="18" charset="0"/>
            </a:endParaRPr>
          </a:p>
          <a:p>
            <a:pPr marL="449263" indent="-273050" algn="l">
              <a:spcBef>
                <a:spcPts val="0"/>
              </a:spcBef>
              <a:spcAft>
                <a:spcPts val="21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Many </a:t>
            </a:r>
            <a:r>
              <a:rPr lang="en-GB" sz="2200" dirty="0">
                <a:ea typeface="Cambria" panose="02040503050406030204" pitchFamily="18" charset="0"/>
              </a:rPr>
              <a:t>people think that you need to </a:t>
            </a:r>
            <a:r>
              <a:rPr lang="en-GB" sz="2200" dirty="0" smtClean="0">
                <a:ea typeface="Cambria" panose="02040503050406030204" pitchFamily="18" charset="0"/>
              </a:rPr>
              <a:t>be able to remember and identify every </a:t>
            </a:r>
            <a:r>
              <a:rPr lang="en-GB" sz="2200" dirty="0">
                <a:ea typeface="Cambria" panose="02040503050406030204" pitchFamily="18" charset="0"/>
              </a:rPr>
              <a:t>single fake email or scam technique to stay safe from </a:t>
            </a:r>
            <a:r>
              <a:rPr lang="en-GB" sz="2200" dirty="0" smtClean="0">
                <a:ea typeface="Cambria" panose="02040503050406030204" pitchFamily="18" charset="0"/>
              </a:rPr>
              <a:t>criminals</a:t>
            </a:r>
            <a:endParaRPr lang="en-GB" sz="2200" dirty="0">
              <a:ea typeface="Cambria" panose="02040503050406030204" pitchFamily="18" charset="0"/>
            </a:endParaRPr>
          </a:p>
          <a:p>
            <a:pPr marL="449263" indent="-273050" algn="l">
              <a:spcBef>
                <a:spcPts val="0"/>
              </a:spcBef>
              <a:spcAft>
                <a:spcPts val="21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Many </a:t>
            </a:r>
            <a:r>
              <a:rPr lang="en-GB" sz="2200" dirty="0">
                <a:ea typeface="Cambria" panose="02040503050406030204" pitchFamily="18" charset="0"/>
              </a:rPr>
              <a:t>people think that Google </a:t>
            </a:r>
            <a:r>
              <a:rPr lang="en-GB" sz="2200" dirty="0" smtClean="0">
                <a:ea typeface="Cambria" panose="02040503050406030204" pitchFamily="18" charset="0"/>
              </a:rPr>
              <a:t>check </a:t>
            </a:r>
            <a:r>
              <a:rPr lang="en-GB" sz="2200" dirty="0">
                <a:ea typeface="Cambria" panose="02040503050406030204" pitchFamily="18" charset="0"/>
              </a:rPr>
              <a:t>all </a:t>
            </a:r>
            <a:r>
              <a:rPr lang="en-GB" sz="2200" dirty="0" smtClean="0">
                <a:ea typeface="Cambria" panose="02040503050406030204" pitchFamily="18" charset="0"/>
              </a:rPr>
              <a:t>website content to </a:t>
            </a:r>
            <a:r>
              <a:rPr lang="en-GB" sz="2200" dirty="0">
                <a:ea typeface="Cambria" panose="02040503050406030204" pitchFamily="18" charset="0"/>
              </a:rPr>
              <a:t>ensure your search results do not contain any scams or fake </a:t>
            </a:r>
            <a:r>
              <a:rPr lang="en-GB" sz="2200" dirty="0" smtClean="0">
                <a:ea typeface="Cambria" panose="02040503050406030204" pitchFamily="18" charset="0"/>
              </a:rPr>
              <a:t>sites</a:t>
            </a:r>
          </a:p>
          <a:p>
            <a:pPr marL="449263" indent="-273050" algn="l">
              <a:spcBef>
                <a:spcPts val="0"/>
              </a:spcBef>
              <a:spcAft>
                <a:spcPts val="21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Many people believe a </a:t>
            </a:r>
            <a:r>
              <a:rPr lang="en-GB" sz="2200" dirty="0" smtClean="0">
                <a:ea typeface="Cambria" panose="02040503050406030204" pitchFamily="18" charset="0"/>
              </a:rPr>
              <a:t>browser </a:t>
            </a:r>
            <a:r>
              <a:rPr lang="en-GB" sz="2200" dirty="0">
                <a:ea typeface="Cambria" panose="02040503050406030204" pitchFamily="18" charset="0"/>
              </a:rPr>
              <a:t>padlock symbol </a:t>
            </a:r>
            <a:r>
              <a:rPr lang="en-GB" sz="2200" dirty="0" smtClean="0">
                <a:ea typeface="Cambria" panose="02040503050406030204" pitchFamily="18" charset="0"/>
              </a:rPr>
              <a:t>indicates that </a:t>
            </a:r>
            <a:r>
              <a:rPr lang="en-GB" sz="2200" dirty="0">
                <a:ea typeface="Cambria" panose="02040503050406030204" pitchFamily="18" charset="0"/>
              </a:rPr>
              <a:t>you are on a genuine and trusted </a:t>
            </a:r>
            <a:r>
              <a:rPr lang="en-GB" sz="2200" dirty="0" smtClean="0">
                <a:ea typeface="Cambria" panose="02040503050406030204" pitchFamily="18" charset="0"/>
              </a:rPr>
              <a:t>website</a:t>
            </a:r>
          </a:p>
          <a:p>
            <a:pPr marL="449263" indent="-273050" algn="l">
              <a:spcBef>
                <a:spcPts val="0"/>
              </a:spcBef>
              <a:spcAft>
                <a:spcPts val="21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Many people believe that someone who contacts them and is seemingly polite and helpful cannot possibly be a scammer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859063" y="5364869"/>
            <a:ext cx="927463" cy="927463"/>
            <a:chOff x="7772803" y="5356243"/>
            <a:chExt cx="927463" cy="927463"/>
          </a:xfrm>
        </p:grpSpPr>
        <p:sp>
          <p:nvSpPr>
            <p:cNvPr id="14" name="Oval 13"/>
            <p:cNvSpPr/>
            <p:nvPr/>
          </p:nvSpPr>
          <p:spPr>
            <a:xfrm>
              <a:off x="7772803" y="5356243"/>
              <a:ext cx="927463" cy="92746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81809" y="5540649"/>
              <a:ext cx="509451" cy="584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GB" sz="32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3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457200" y="71438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solidFill>
                  <a:srgbClr val="25316C"/>
                </a:solidFill>
              </a:rPr>
              <a:t>Secure an Online Account</a:t>
            </a:r>
            <a:endParaRPr lang="en-US" sz="3700" b="1" dirty="0">
              <a:solidFill>
                <a:srgbClr val="25316C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8578" y="996226"/>
            <a:ext cx="8801299" cy="5205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Make passwords </a:t>
            </a:r>
            <a:r>
              <a:rPr lang="en-GB" sz="2200" dirty="0">
                <a:ea typeface="Cambria" panose="02040503050406030204" pitchFamily="18" charset="0"/>
              </a:rPr>
              <a:t>long and </a:t>
            </a:r>
            <a:r>
              <a:rPr lang="en-GB" sz="2200" dirty="0" smtClean="0">
                <a:ea typeface="Cambria" panose="02040503050406030204" pitchFamily="18" charset="0"/>
              </a:rPr>
              <a:t>strong (at least 12 characters)</a:t>
            </a:r>
            <a:endParaRPr lang="en-GB" sz="2200" dirty="0">
              <a:ea typeface="Cambria" panose="02040503050406030204" pitchFamily="18" charset="0"/>
            </a:endParaRP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Use capitals, lowercase letters, numbers and symbols</a:t>
            </a: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Strong passwords can be made by combining three random </a:t>
            </a:r>
            <a:r>
              <a:rPr lang="en-GB" sz="2200" dirty="0" smtClean="0">
                <a:ea typeface="Cambria" panose="02040503050406030204" pitchFamily="18" charset="0"/>
              </a:rPr>
              <a:t>words</a:t>
            </a:r>
            <a:br>
              <a:rPr lang="en-GB" sz="2200" dirty="0" smtClean="0">
                <a:ea typeface="Cambria" panose="02040503050406030204" pitchFamily="18" charset="0"/>
              </a:rPr>
            </a:br>
            <a:r>
              <a:rPr lang="en-GB" sz="2200" dirty="0" smtClean="0">
                <a:ea typeface="Cambria" panose="02040503050406030204" pitchFamily="18" charset="0"/>
              </a:rPr>
              <a:t/>
            </a:r>
            <a:br>
              <a:rPr lang="en-GB" sz="2200" dirty="0" smtClean="0">
                <a:ea typeface="Cambria" panose="02040503050406030204" pitchFamily="18" charset="0"/>
              </a:rPr>
            </a:br>
            <a:endParaRPr lang="en-GB" dirty="0">
              <a:ea typeface="Cambria" panose="02040503050406030204" pitchFamily="18" charset="0"/>
            </a:endParaRP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Don’t use personally relatable names, words or dates</a:t>
            </a: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Don’t </a:t>
            </a:r>
            <a:r>
              <a:rPr lang="en-GB" sz="2200" dirty="0">
                <a:ea typeface="Cambria" panose="02040503050406030204" pitchFamily="18" charset="0"/>
              </a:rPr>
              <a:t>share </a:t>
            </a:r>
            <a:r>
              <a:rPr lang="en-GB" sz="2200" dirty="0" smtClean="0">
                <a:ea typeface="Cambria" panose="02040503050406030204" pitchFamily="18" charset="0"/>
              </a:rPr>
              <a:t>passwords </a:t>
            </a:r>
            <a:r>
              <a:rPr lang="en-GB" sz="2200" dirty="0">
                <a:ea typeface="Cambria" panose="02040503050406030204" pitchFamily="18" charset="0"/>
              </a:rPr>
              <a:t>with anyone no matter who they claim to </a:t>
            </a:r>
            <a:r>
              <a:rPr lang="en-GB" sz="2200" dirty="0" smtClean="0">
                <a:ea typeface="Cambria" panose="02040503050406030204" pitchFamily="18" charset="0"/>
              </a:rPr>
              <a:t>be</a:t>
            </a: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Always change default passwords on new devices</a:t>
            </a: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Use </a:t>
            </a:r>
            <a:r>
              <a:rPr lang="en-GB" sz="2200" dirty="0">
                <a:ea typeface="Cambria" panose="02040503050406030204" pitchFamily="18" charset="0"/>
              </a:rPr>
              <a:t>a different password for each account or </a:t>
            </a:r>
            <a:r>
              <a:rPr lang="en-GB" sz="2200" dirty="0" smtClean="0">
                <a:ea typeface="Cambria" panose="02040503050406030204" pitchFamily="18" charset="0"/>
              </a:rPr>
              <a:t>site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06759" y="2707646"/>
            <a:ext cx="3811503" cy="703371"/>
            <a:chOff x="706759" y="3387462"/>
            <a:chExt cx="3811503" cy="703371"/>
          </a:xfrm>
        </p:grpSpPr>
        <p:sp>
          <p:nvSpPr>
            <p:cNvPr id="14" name="Rectangle 13"/>
            <p:cNvSpPr/>
            <p:nvPr/>
          </p:nvSpPr>
          <p:spPr>
            <a:xfrm>
              <a:off x="706759" y="3387462"/>
              <a:ext cx="3811503" cy="698500"/>
            </a:xfrm>
            <a:prstGeom prst="rect">
              <a:avLst/>
            </a:prstGeom>
            <a:solidFill>
              <a:srgbClr val="2CB1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56383" y="3430750"/>
              <a:ext cx="3712256" cy="406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10471" y="3411017"/>
              <a:ext cx="3204082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err="1" smtClean="0"/>
                <a:t>BalloonSawingBurgers</a:t>
              </a:r>
              <a:endParaRPr lang="en-GB" sz="2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38132" y="3844053"/>
              <a:ext cx="2548758" cy="2467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spc="3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STRONG</a:t>
              </a:r>
              <a:endParaRPr lang="en-GB" sz="1100" b="1" spc="3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82507" y="2707646"/>
            <a:ext cx="3811503" cy="703371"/>
            <a:chOff x="4874887" y="3387462"/>
            <a:chExt cx="3811503" cy="703371"/>
          </a:xfrm>
        </p:grpSpPr>
        <p:sp>
          <p:nvSpPr>
            <p:cNvPr id="21" name="Rectangle 20"/>
            <p:cNvSpPr/>
            <p:nvPr/>
          </p:nvSpPr>
          <p:spPr>
            <a:xfrm>
              <a:off x="4874887" y="3387462"/>
              <a:ext cx="3811503" cy="698500"/>
            </a:xfrm>
            <a:prstGeom prst="rect">
              <a:avLst/>
            </a:prstGeom>
            <a:solidFill>
              <a:srgbClr val="2CB11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24511" y="3430750"/>
              <a:ext cx="3712256" cy="4064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07714" y="3411017"/>
              <a:ext cx="35458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b="1" dirty="0" smtClean="0"/>
                <a:t>Ba!!</a:t>
              </a:r>
              <a:r>
                <a:rPr lang="en-GB" sz="2200" b="1" dirty="0" err="1" smtClean="0"/>
                <a:t>oon</a:t>
              </a:r>
              <a:r>
                <a:rPr lang="en-GB" sz="2200" b="1" dirty="0" smtClean="0"/>
                <a:t>^^^</a:t>
              </a:r>
              <a:r>
                <a:rPr lang="en-GB" sz="2200" b="1" dirty="0" err="1" smtClean="0"/>
                <a:t>SawingBurgers</a:t>
              </a:r>
              <a:endParaRPr lang="en-GB" sz="22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06260" y="3844053"/>
              <a:ext cx="2548758" cy="2467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spc="3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VERY STRONG</a:t>
              </a:r>
              <a:endParaRPr lang="en-GB" sz="1100" b="1" spc="3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15781" y="4662873"/>
            <a:ext cx="1634286" cy="1712549"/>
            <a:chOff x="4140513" y="813812"/>
            <a:chExt cx="3967370" cy="405549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03387" y="813812"/>
              <a:ext cx="3904496" cy="3858776"/>
            </a:xfrm>
            <a:prstGeom prst="rect">
              <a:avLst/>
            </a:prstGeom>
          </p:spPr>
        </p:pic>
        <p:sp>
          <p:nvSpPr>
            <p:cNvPr id="12" name="&quot;No&quot; Symbol 11"/>
            <p:cNvSpPr/>
            <p:nvPr/>
          </p:nvSpPr>
          <p:spPr>
            <a:xfrm flipH="1">
              <a:off x="4140513" y="1017967"/>
              <a:ext cx="3851339" cy="3851339"/>
            </a:xfrm>
            <a:prstGeom prst="noSmoking">
              <a:avLst>
                <a:gd name="adj" fmla="val 1028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5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val 98"/>
          <p:cNvSpPr/>
          <p:nvPr/>
        </p:nvSpPr>
        <p:spPr>
          <a:xfrm>
            <a:off x="5597180" y="4088892"/>
            <a:ext cx="1191600" cy="1191589"/>
          </a:xfrm>
          <a:prstGeom prst="ellipse">
            <a:avLst/>
          </a:prstGeom>
          <a:gradFill flip="none" rotWithShape="1">
            <a:gsLst>
              <a:gs pos="0">
                <a:srgbClr val="D5FFFF">
                  <a:alpha val="50000"/>
                </a:srgbClr>
              </a:gs>
              <a:gs pos="100000">
                <a:srgbClr val="FDFAB9">
                  <a:alpha val="7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Box 90"/>
          <p:cNvSpPr txBox="1"/>
          <p:nvPr/>
        </p:nvSpPr>
        <p:spPr>
          <a:xfrm>
            <a:off x="5680248" y="4641271"/>
            <a:ext cx="1025465" cy="46686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Dash VPN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95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,600,000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81544" y="4762113"/>
            <a:ext cx="1209600" cy="1208779"/>
            <a:chOff x="1444049" y="4762113"/>
            <a:chExt cx="1209600" cy="1208779"/>
          </a:xfrm>
        </p:grpSpPr>
        <p:sp>
          <p:nvSpPr>
            <p:cNvPr id="51" name="Oval 50"/>
            <p:cNvSpPr/>
            <p:nvPr/>
          </p:nvSpPr>
          <p:spPr>
            <a:xfrm>
              <a:off x="1444049" y="4762113"/>
              <a:ext cx="1209600" cy="120877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58" descr="C:\Users\c0856\AppData\Local\Microsoft\Windows\INetCache\Content.MSO\B33EEA10.tmp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337" y="5027475"/>
              <a:ext cx="749025" cy="223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Rectangle 59"/>
            <p:cNvSpPr/>
            <p:nvPr/>
          </p:nvSpPr>
          <p:spPr>
            <a:xfrm>
              <a:off x="1465585" y="5312218"/>
              <a:ext cx="1166529" cy="5271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Facebook</a:t>
              </a:r>
              <a:endParaRPr lang="en-GB" sz="9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533,000,000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49520" y="4969741"/>
            <a:ext cx="1184400" cy="1242540"/>
            <a:chOff x="4163528" y="4856754"/>
            <a:chExt cx="1184400" cy="1242540"/>
          </a:xfrm>
        </p:grpSpPr>
        <p:sp>
          <p:nvSpPr>
            <p:cNvPr id="56" name="Oval 55"/>
            <p:cNvSpPr/>
            <p:nvPr/>
          </p:nvSpPr>
          <p:spPr>
            <a:xfrm>
              <a:off x="4163528" y="4856754"/>
              <a:ext cx="1184400" cy="1184333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Picture 73" descr="C:\Users\c0856\AppData\Local\Microsoft\Windows\INetCache\Content.MSO\4401D05C.tmp"/>
            <p:cNvPicPr/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778" y="4972619"/>
              <a:ext cx="907900" cy="4726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Text Box 12"/>
            <p:cNvSpPr txBox="1"/>
            <p:nvPr/>
          </p:nvSpPr>
          <p:spPr>
            <a:xfrm>
              <a:off x="4275342" y="5420736"/>
              <a:ext cx="960772" cy="6785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Zoom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23432" y="4915167"/>
            <a:ext cx="1191600" cy="1191589"/>
            <a:chOff x="25573" y="4774831"/>
            <a:chExt cx="1283883" cy="1191589"/>
          </a:xfrm>
        </p:grpSpPr>
        <p:sp>
          <p:nvSpPr>
            <p:cNvPr id="49" name="Oval 48"/>
            <p:cNvSpPr/>
            <p:nvPr/>
          </p:nvSpPr>
          <p:spPr>
            <a:xfrm>
              <a:off x="25573" y="4774831"/>
              <a:ext cx="1283883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 Box 24"/>
            <p:cNvSpPr txBox="1"/>
            <p:nvPr/>
          </p:nvSpPr>
          <p:spPr>
            <a:xfrm>
              <a:off x="155379" y="5374941"/>
              <a:ext cx="1024270" cy="37886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TalkTalk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157</a:t>
              </a:r>
              <a:r>
                <a:rPr lang="en-GB" sz="95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Picture 2" descr="Make moving broadband easier when you move house with TalkTalk&amp;#39;s Home Move  Servic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79" y="5052739"/>
              <a:ext cx="640470" cy="320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524183" y="4818545"/>
            <a:ext cx="1191600" cy="1191589"/>
            <a:chOff x="2896537" y="4671192"/>
            <a:chExt cx="1283883" cy="1191589"/>
          </a:xfrm>
        </p:grpSpPr>
        <p:sp>
          <p:nvSpPr>
            <p:cNvPr id="57" name="Oval 56"/>
            <p:cNvSpPr/>
            <p:nvPr/>
          </p:nvSpPr>
          <p:spPr>
            <a:xfrm>
              <a:off x="2896537" y="4671192"/>
              <a:ext cx="1283883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Text Box 2"/>
            <p:cNvSpPr txBox="1"/>
            <p:nvPr/>
          </p:nvSpPr>
          <p:spPr>
            <a:xfrm>
              <a:off x="3096342" y="5302346"/>
              <a:ext cx="884272" cy="42629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Spotify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Picture 75" descr="C:\Users\c0856\AppData\Local\Microsoft\Windows\INetCache\Content.MSO\431E5684.tmp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430" y="4890567"/>
              <a:ext cx="314096" cy="297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Oval 89"/>
          <p:cNvSpPr/>
          <p:nvPr/>
        </p:nvSpPr>
        <p:spPr>
          <a:xfrm>
            <a:off x="7947441" y="2853809"/>
            <a:ext cx="1191600" cy="1191589"/>
          </a:xfrm>
          <a:prstGeom prst="ellipse">
            <a:avLst/>
          </a:prstGeom>
          <a:gradFill flip="none" rotWithShape="1">
            <a:gsLst>
              <a:gs pos="0">
                <a:srgbClr val="D5FFFF">
                  <a:alpha val="50000"/>
                </a:srgbClr>
              </a:gs>
              <a:gs pos="100000">
                <a:srgbClr val="FDFAB9">
                  <a:alpha val="7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860488" y="3975144"/>
            <a:ext cx="1364206" cy="1271619"/>
          </a:xfrm>
          <a:prstGeom prst="ellipse">
            <a:avLst/>
          </a:prstGeom>
          <a:gradFill flip="none" rotWithShape="1">
            <a:gsLst>
              <a:gs pos="0">
                <a:srgbClr val="D5FFFF">
                  <a:alpha val="50000"/>
                </a:srgbClr>
              </a:gs>
              <a:gs pos="100000">
                <a:srgbClr val="FDFAB9">
                  <a:alpha val="7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75347" y="5259039"/>
            <a:ext cx="1310186" cy="1155435"/>
          </a:xfrm>
          <a:prstGeom prst="ellipse">
            <a:avLst/>
          </a:prstGeom>
          <a:gradFill flip="none" rotWithShape="1">
            <a:gsLst>
              <a:gs pos="0">
                <a:srgbClr val="D5FFFF">
                  <a:alpha val="50000"/>
                </a:srgbClr>
              </a:gs>
              <a:gs pos="100000">
                <a:srgbClr val="FDFAB9">
                  <a:alpha val="7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6768651" y="2914604"/>
            <a:ext cx="1191600" cy="1191589"/>
          </a:xfrm>
          <a:prstGeom prst="ellipse">
            <a:avLst/>
          </a:prstGeom>
          <a:gradFill flip="none" rotWithShape="1">
            <a:gsLst>
              <a:gs pos="0">
                <a:srgbClr val="D5FFFF">
                  <a:alpha val="50000"/>
                </a:srgbClr>
              </a:gs>
              <a:gs pos="100000">
                <a:srgbClr val="FDFAB9">
                  <a:alpha val="77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582593" y="2938012"/>
            <a:ext cx="1191600" cy="1191589"/>
            <a:chOff x="5541762" y="3082496"/>
            <a:chExt cx="1191600" cy="1191589"/>
          </a:xfrm>
        </p:grpSpPr>
        <p:sp>
          <p:nvSpPr>
            <p:cNvPr id="29" name="Oval 28"/>
            <p:cNvSpPr/>
            <p:nvPr/>
          </p:nvSpPr>
          <p:spPr>
            <a:xfrm>
              <a:off x="5541762" y="3082496"/>
              <a:ext cx="1191600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 descr="C:\Users\c0856\AppData\Local\Microsoft\Windows\INetCache\Content.MSO\FDAE1E97.tmp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353" y="3256885"/>
              <a:ext cx="354419" cy="3178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 Box 90"/>
            <p:cNvSpPr txBox="1"/>
            <p:nvPr/>
          </p:nvSpPr>
          <p:spPr>
            <a:xfrm>
              <a:off x="5624830" y="3634875"/>
              <a:ext cx="1025465" cy="46686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Uber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57,000,000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19954" y="2791784"/>
            <a:ext cx="1283883" cy="1191589"/>
            <a:chOff x="2945957" y="3025174"/>
            <a:chExt cx="1283883" cy="1191589"/>
          </a:xfrm>
        </p:grpSpPr>
        <p:sp>
          <p:nvSpPr>
            <p:cNvPr id="35" name="Oval 34"/>
            <p:cNvSpPr/>
            <p:nvPr/>
          </p:nvSpPr>
          <p:spPr>
            <a:xfrm>
              <a:off x="2945957" y="3025174"/>
              <a:ext cx="1283883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8749" y="3291566"/>
              <a:ext cx="798299" cy="186218"/>
            </a:xfrm>
            <a:prstGeom prst="rect">
              <a:avLst/>
            </a:prstGeom>
          </p:spPr>
        </p:pic>
        <p:sp>
          <p:nvSpPr>
            <p:cNvPr id="37" name="Text Box 36"/>
            <p:cNvSpPr txBox="1"/>
            <p:nvPr/>
          </p:nvSpPr>
          <p:spPr>
            <a:xfrm>
              <a:off x="3089118" y="3567844"/>
              <a:ext cx="997561" cy="37000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EasyJet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9,000,000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28679" y="2811528"/>
            <a:ext cx="1281600" cy="1282187"/>
            <a:chOff x="726" y="2902352"/>
            <a:chExt cx="1281600" cy="1282187"/>
          </a:xfrm>
        </p:grpSpPr>
        <p:sp>
          <p:nvSpPr>
            <p:cNvPr id="38" name="Oval 37"/>
            <p:cNvSpPr/>
            <p:nvPr/>
          </p:nvSpPr>
          <p:spPr>
            <a:xfrm>
              <a:off x="726" y="2902352"/>
              <a:ext cx="1281600" cy="1282187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38" descr="C:\Users\c0856\AppData\Local\Microsoft\Windows\INetCache\Content.MSO\79611FE4.tmp"/>
            <p:cNvPicPr/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65" y="3177679"/>
              <a:ext cx="879522" cy="2282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Text Box 72"/>
            <p:cNvSpPr txBox="1"/>
            <p:nvPr/>
          </p:nvSpPr>
          <p:spPr>
            <a:xfrm>
              <a:off x="136095" y="3518905"/>
              <a:ext cx="1010863" cy="39756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Experian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15,000,000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 Box 20"/>
          <p:cNvSpPr txBox="1"/>
          <p:nvPr/>
        </p:nvSpPr>
        <p:spPr>
          <a:xfrm>
            <a:off x="8009651" y="5816930"/>
            <a:ext cx="1041581" cy="38045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b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Petlog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GB" sz="95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50,000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386" y="5451851"/>
            <a:ext cx="553984" cy="288000"/>
          </a:xfrm>
          <a:prstGeom prst="rect">
            <a:avLst/>
          </a:prstGeom>
        </p:spPr>
      </p:pic>
      <p:sp>
        <p:nvSpPr>
          <p:cNvPr id="58" name="Text Box 69"/>
          <p:cNvSpPr txBox="1"/>
          <p:nvPr/>
        </p:nvSpPr>
        <p:spPr>
          <a:xfrm>
            <a:off x="8031515" y="3459651"/>
            <a:ext cx="1115735" cy="5245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Ebay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145,000,000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99904" y="2853809"/>
            <a:ext cx="1191600" cy="1191589"/>
            <a:chOff x="1476802" y="2975080"/>
            <a:chExt cx="1191600" cy="1191589"/>
          </a:xfrm>
        </p:grpSpPr>
        <p:sp>
          <p:nvSpPr>
            <p:cNvPr id="53" name="Oval 52"/>
            <p:cNvSpPr/>
            <p:nvPr/>
          </p:nvSpPr>
          <p:spPr>
            <a:xfrm>
              <a:off x="1476802" y="2975080"/>
              <a:ext cx="1191600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9474" y="3234582"/>
              <a:ext cx="686256" cy="180000"/>
            </a:xfrm>
            <a:prstGeom prst="rect">
              <a:avLst/>
            </a:prstGeom>
          </p:spPr>
        </p:pic>
        <p:sp>
          <p:nvSpPr>
            <p:cNvPr id="65" name="Text Box 48"/>
            <p:cNvSpPr txBox="1"/>
            <p:nvPr/>
          </p:nvSpPr>
          <p:spPr>
            <a:xfrm>
              <a:off x="1492512" y="3513595"/>
              <a:ext cx="1160181" cy="43043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Yahoo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32,000,000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 descr="C:\Users\c0856\AppData\Local\Microsoft\Windows\INetCache\Content.MSO\3B8AF0FE.tmp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078" y="4261778"/>
            <a:ext cx="929507" cy="14772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 Box 75"/>
          <p:cNvSpPr txBox="1"/>
          <p:nvPr/>
        </p:nvSpPr>
        <p:spPr>
          <a:xfrm>
            <a:off x="7871295" y="4477299"/>
            <a:ext cx="1342592" cy="3769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b="1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Carphone</a:t>
            </a:r>
            <a:r>
              <a:rPr lang="en-GB" sz="95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95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Warehouse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2,400,000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96889" y="5222885"/>
            <a:ext cx="1191600" cy="1191589"/>
            <a:chOff x="6444859" y="5240137"/>
            <a:chExt cx="1191600" cy="1191589"/>
          </a:xfrm>
        </p:grpSpPr>
        <p:sp>
          <p:nvSpPr>
            <p:cNvPr id="48" name="Oval 47"/>
            <p:cNvSpPr/>
            <p:nvPr/>
          </p:nvSpPr>
          <p:spPr>
            <a:xfrm>
              <a:off x="6444859" y="5240137"/>
              <a:ext cx="1191600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Text Box 78"/>
            <p:cNvSpPr txBox="1"/>
            <p:nvPr/>
          </p:nvSpPr>
          <p:spPr>
            <a:xfrm>
              <a:off x="6596534" y="5781041"/>
              <a:ext cx="888251" cy="37241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Vodafone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2,000,000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1317" y="5436284"/>
              <a:ext cx="338684" cy="314337"/>
            </a:xfrm>
            <a:prstGeom prst="rect">
              <a:avLst/>
            </a:prstGeom>
          </p:spPr>
        </p:pic>
      </p:grpSp>
      <p:pic>
        <p:nvPicPr>
          <p:cNvPr id="78" name="Picture 2" descr="File:EBay logo.svg - Wikipedia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0400" y="3124146"/>
            <a:ext cx="648000" cy="2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1" descr="C:\Users\c0856\AppData\Local\Microsoft\Windows\INetCache\Content.MSO\57582BC0.tmp"/>
          <p:cNvPicPr>
            <a:picLocks noChangeAspect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8239" y="3140424"/>
            <a:ext cx="648000" cy="33699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Text Box 44"/>
          <p:cNvSpPr txBox="1"/>
          <p:nvPr/>
        </p:nvSpPr>
        <p:spPr>
          <a:xfrm>
            <a:off x="6977303" y="3458081"/>
            <a:ext cx="847078" cy="4517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Amazon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5,000,000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9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95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68214" y="2893040"/>
            <a:ext cx="1191600" cy="1191589"/>
            <a:chOff x="3333710" y="2893040"/>
            <a:chExt cx="1191600" cy="1191589"/>
          </a:xfrm>
        </p:grpSpPr>
        <p:sp>
          <p:nvSpPr>
            <p:cNvPr id="32" name="Oval 31"/>
            <p:cNvSpPr/>
            <p:nvPr/>
          </p:nvSpPr>
          <p:spPr>
            <a:xfrm>
              <a:off x="3333710" y="2893040"/>
              <a:ext cx="1191600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 Box 66"/>
            <p:cNvSpPr txBox="1"/>
            <p:nvPr/>
          </p:nvSpPr>
          <p:spPr>
            <a:xfrm>
              <a:off x="3483376" y="3481385"/>
              <a:ext cx="892269" cy="44644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 err="1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Thingiverse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230,000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6" name="Group 95"/>
            <p:cNvGrpSpPr>
              <a:grpSpLocks noChangeAspect="1"/>
            </p:cNvGrpSpPr>
            <p:nvPr/>
          </p:nvGrpSpPr>
          <p:grpSpPr>
            <a:xfrm>
              <a:off x="3731510" y="3002121"/>
              <a:ext cx="396000" cy="421746"/>
              <a:chOff x="291471" y="325438"/>
              <a:chExt cx="3076575" cy="32766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1069675" y="871269"/>
                <a:ext cx="2122099" cy="22083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5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471" y="325438"/>
                <a:ext cx="3076575" cy="327660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810323" y="3781749"/>
            <a:ext cx="1191600" cy="1191589"/>
            <a:chOff x="1730274" y="3790873"/>
            <a:chExt cx="1191600" cy="1191589"/>
          </a:xfrm>
        </p:grpSpPr>
        <p:sp>
          <p:nvSpPr>
            <p:cNvPr id="85" name="Oval 84"/>
            <p:cNvSpPr/>
            <p:nvPr/>
          </p:nvSpPr>
          <p:spPr>
            <a:xfrm>
              <a:off x="1730274" y="3790873"/>
              <a:ext cx="1191600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6" name="Picture 85" descr="C:\Users\c0856\AppData\Local\Microsoft\Windows\INetCache\Content.MSO\644D02CA.tmp"/>
            <p:cNvPicPr/>
            <p:nvPr/>
          </p:nvPicPr>
          <p:blipFill>
            <a:blip r:embed="rId1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97" y="3979961"/>
              <a:ext cx="639037" cy="3774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7" name="Text Box 24"/>
            <p:cNvSpPr txBox="1"/>
            <p:nvPr/>
          </p:nvSpPr>
          <p:spPr>
            <a:xfrm>
              <a:off x="1860080" y="4416861"/>
              <a:ext cx="1024270" cy="37886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Virgin Media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53014" y="4017495"/>
            <a:ext cx="1191600" cy="1191589"/>
            <a:chOff x="5066068" y="3945307"/>
            <a:chExt cx="1191600" cy="1191589"/>
          </a:xfrm>
        </p:grpSpPr>
        <p:sp>
          <p:nvSpPr>
            <p:cNvPr id="52" name="Oval 51"/>
            <p:cNvSpPr/>
            <p:nvPr/>
          </p:nvSpPr>
          <p:spPr>
            <a:xfrm>
              <a:off x="5066068" y="3945307"/>
              <a:ext cx="1191600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1" name="Picture 70" descr="C:\Users\c0856\AppData\Local\Microsoft\Windows\INetCache\Content.MSO\943FAA9E.tmp"/>
            <p:cNvPicPr/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659" y="4199013"/>
              <a:ext cx="762419" cy="2560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Text Box 16"/>
            <p:cNvSpPr txBox="1"/>
            <p:nvPr/>
          </p:nvSpPr>
          <p:spPr>
            <a:xfrm>
              <a:off x="5208864" y="4548424"/>
              <a:ext cx="906008" cy="40628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Capital One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100,000,000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6394" y="3902286"/>
            <a:ext cx="1274400" cy="1272676"/>
            <a:chOff x="535465" y="3872195"/>
            <a:chExt cx="1274400" cy="1272676"/>
          </a:xfrm>
        </p:grpSpPr>
        <p:sp>
          <p:nvSpPr>
            <p:cNvPr id="41" name="Oval 40"/>
            <p:cNvSpPr/>
            <p:nvPr/>
          </p:nvSpPr>
          <p:spPr>
            <a:xfrm>
              <a:off x="535465" y="3872195"/>
              <a:ext cx="1274400" cy="1272676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2" name="Picture 41" descr="File:Twitch logo 2019.svg - Wikimedia Commons"/>
            <p:cNvPicPr/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41" y="4202225"/>
              <a:ext cx="792000" cy="2156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Text Box 93"/>
            <p:cNvSpPr txBox="1"/>
            <p:nvPr/>
          </p:nvSpPr>
          <p:spPr>
            <a:xfrm>
              <a:off x="593739" y="4523948"/>
              <a:ext cx="1157852" cy="42119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Twitch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10,000,000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67545" y="3956866"/>
            <a:ext cx="1191600" cy="1191589"/>
            <a:chOff x="3701644" y="3939706"/>
            <a:chExt cx="1191600" cy="1191589"/>
          </a:xfrm>
        </p:grpSpPr>
        <p:sp>
          <p:nvSpPr>
            <p:cNvPr id="50" name="Oval 49"/>
            <p:cNvSpPr/>
            <p:nvPr/>
          </p:nvSpPr>
          <p:spPr>
            <a:xfrm>
              <a:off x="3701644" y="3939706"/>
              <a:ext cx="1191600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12430" y="4151224"/>
              <a:ext cx="370028" cy="343427"/>
            </a:xfrm>
            <a:prstGeom prst="rect">
              <a:avLst/>
            </a:prstGeom>
          </p:spPr>
        </p:pic>
        <p:sp>
          <p:nvSpPr>
            <p:cNvPr id="67" name="Text Box 60"/>
            <p:cNvSpPr txBox="1"/>
            <p:nvPr/>
          </p:nvSpPr>
          <p:spPr>
            <a:xfrm>
              <a:off x="3787775" y="4540843"/>
              <a:ext cx="1019338" cy="42340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Snapchat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1,700,000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18431" y="5067052"/>
            <a:ext cx="1191600" cy="1191589"/>
            <a:chOff x="5378766" y="5045979"/>
            <a:chExt cx="1191600" cy="1191589"/>
          </a:xfrm>
        </p:grpSpPr>
        <p:sp>
          <p:nvSpPr>
            <p:cNvPr id="55" name="Oval 54"/>
            <p:cNvSpPr/>
            <p:nvPr/>
          </p:nvSpPr>
          <p:spPr>
            <a:xfrm>
              <a:off x="5378766" y="5045979"/>
              <a:ext cx="1191600" cy="1191589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08140" y="5293783"/>
              <a:ext cx="732853" cy="108000"/>
            </a:xfrm>
            <a:prstGeom prst="rect">
              <a:avLst/>
            </a:prstGeom>
          </p:spPr>
        </p:pic>
        <p:sp>
          <p:nvSpPr>
            <p:cNvPr id="93" name="Text Box 12"/>
            <p:cNvSpPr txBox="1"/>
            <p:nvPr/>
          </p:nvSpPr>
          <p:spPr>
            <a:xfrm>
              <a:off x="5416862" y="5511888"/>
              <a:ext cx="1115408" cy="5874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British </a:t>
              </a:r>
              <a:r>
                <a:rPr lang="en-GB" sz="950" b="1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AIrways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38</a:t>
              </a:r>
              <a:r>
                <a:rPr lang="en-GB" sz="95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itle 1"/>
          <p:cNvSpPr txBox="1">
            <a:spLocks/>
          </p:cNvSpPr>
          <p:nvPr/>
        </p:nvSpPr>
        <p:spPr>
          <a:xfrm>
            <a:off x="457200" y="71438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b="1" dirty="0">
                <a:solidFill>
                  <a:srgbClr val="25316C"/>
                </a:solidFill>
              </a:rPr>
              <a:t>Affected by a </a:t>
            </a:r>
            <a:r>
              <a:rPr lang="en-GB" sz="3700" b="1" dirty="0" smtClean="0">
                <a:solidFill>
                  <a:srgbClr val="25316C"/>
                </a:solidFill>
              </a:rPr>
              <a:t>Data Breach?</a:t>
            </a:r>
            <a:endParaRPr lang="en-GB" sz="3700" b="1" dirty="0">
              <a:solidFill>
                <a:srgbClr val="25316C"/>
              </a:solidFill>
            </a:endParaRPr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155718" y="996226"/>
            <a:ext cx="8985734" cy="1763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One or more of your </a:t>
            </a:r>
            <a:r>
              <a:rPr lang="en-GB" sz="2200" dirty="0">
                <a:ea typeface="Cambria" panose="02040503050406030204" pitchFamily="18" charset="0"/>
              </a:rPr>
              <a:t>online accounts may have been involved in a data </a:t>
            </a:r>
            <a:r>
              <a:rPr lang="en-GB" sz="2200" dirty="0" smtClean="0">
                <a:ea typeface="Cambria" panose="02040503050406030204" pitchFamily="18" charset="0"/>
              </a:rPr>
              <a:t/>
            </a:r>
            <a:br>
              <a:rPr lang="en-GB" sz="2200" dirty="0" smtClean="0">
                <a:ea typeface="Cambria" panose="02040503050406030204" pitchFamily="18" charset="0"/>
              </a:rPr>
            </a:br>
            <a:r>
              <a:rPr lang="en-GB" sz="2200" dirty="0" smtClean="0">
                <a:ea typeface="Cambria" panose="02040503050406030204" pitchFamily="18" charset="0"/>
              </a:rPr>
              <a:t>breach </a:t>
            </a:r>
            <a:r>
              <a:rPr lang="en-GB" sz="2200" dirty="0">
                <a:ea typeface="Cambria" panose="02040503050406030204" pitchFamily="18" charset="0"/>
              </a:rPr>
              <a:t>where your passwords or other personal details have been </a:t>
            </a:r>
            <a:r>
              <a:rPr lang="en-GB" sz="2200" dirty="0" smtClean="0">
                <a:ea typeface="Cambria" panose="02040503050406030204" pitchFamily="18" charset="0"/>
              </a:rPr>
              <a:t>leaked</a:t>
            </a:r>
            <a:endParaRPr lang="en-GB" sz="2200" dirty="0">
              <a:ea typeface="Cambria" panose="02040503050406030204" pitchFamily="18" charset="0"/>
            </a:endParaRP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Find out by using the data breach notification site: </a:t>
            </a:r>
            <a:r>
              <a:rPr lang="en-GB" sz="2200" b="1" u="sng" dirty="0">
                <a:ea typeface="Cambria" panose="02040503050406030204" pitchFamily="18" charset="0"/>
              </a:rPr>
              <a:t>haveibeenpwned.com</a:t>
            </a:r>
            <a:r>
              <a:rPr lang="en-GB" sz="2200" u="sng" dirty="0">
                <a:ea typeface="Cambria" panose="02040503050406030204" pitchFamily="18" charset="0"/>
              </a:rPr>
              <a:t> </a:t>
            </a:r>
            <a:br>
              <a:rPr lang="en-GB" sz="2200" u="sng" dirty="0">
                <a:ea typeface="Cambria" panose="02040503050406030204" pitchFamily="18" charset="0"/>
              </a:rPr>
            </a:br>
            <a:r>
              <a:rPr lang="en-GB" sz="2200" dirty="0">
                <a:ea typeface="Cambria" panose="02040503050406030204" pitchFamily="18" charset="0"/>
              </a:rPr>
              <a:t>to search for any linked account data breaches using your email </a:t>
            </a:r>
            <a:r>
              <a:rPr lang="en-GB" sz="2200" dirty="0" smtClean="0">
                <a:ea typeface="Cambria" panose="02040503050406030204" pitchFamily="18" charset="0"/>
              </a:rPr>
              <a:t>address</a:t>
            </a:r>
            <a:endParaRPr lang="en-GB" sz="2200" dirty="0">
              <a:ea typeface="Cambria" panose="020405030504060302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39583" y="2909259"/>
            <a:ext cx="1224000" cy="1224000"/>
            <a:chOff x="4405079" y="2909259"/>
            <a:chExt cx="1224000" cy="1224000"/>
          </a:xfrm>
        </p:grpSpPr>
        <p:sp>
          <p:nvSpPr>
            <p:cNvPr id="88" name="Oval 87"/>
            <p:cNvSpPr/>
            <p:nvPr/>
          </p:nvSpPr>
          <p:spPr>
            <a:xfrm>
              <a:off x="4405079" y="2909259"/>
              <a:ext cx="1224000" cy="1224000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 Box 72"/>
            <p:cNvSpPr txBox="1"/>
            <p:nvPr/>
          </p:nvSpPr>
          <p:spPr>
            <a:xfrm>
              <a:off x="4541674" y="3533807"/>
              <a:ext cx="1012011" cy="53745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Coinbase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 smtClean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27</a:t>
              </a:r>
              <a:r>
                <a:rPr lang="en-GB" sz="95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USD Coin (USDC) - Stablecoin by Coinbase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679" y="3183647"/>
              <a:ext cx="756000" cy="16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6696081" y="4074774"/>
            <a:ext cx="1270800" cy="1269793"/>
            <a:chOff x="6349951" y="3999756"/>
            <a:chExt cx="1270800" cy="1269793"/>
          </a:xfrm>
        </p:grpSpPr>
        <p:sp>
          <p:nvSpPr>
            <p:cNvPr id="28" name="Oval 27"/>
            <p:cNvSpPr/>
            <p:nvPr/>
          </p:nvSpPr>
          <p:spPr>
            <a:xfrm>
              <a:off x="6349951" y="3999756"/>
              <a:ext cx="1270800" cy="1269793"/>
            </a:xfrm>
            <a:prstGeom prst="ellipse">
              <a:avLst/>
            </a:prstGeom>
            <a:gradFill flip="none" rotWithShape="1">
              <a:gsLst>
                <a:gs pos="0">
                  <a:srgbClr val="D5FFFF">
                    <a:alpha val="50000"/>
                  </a:srgbClr>
                </a:gs>
                <a:gs pos="100000">
                  <a:srgbClr val="FDFAB9">
                    <a:alpha val="77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 Box 81"/>
            <p:cNvSpPr txBox="1"/>
            <p:nvPr/>
          </p:nvSpPr>
          <p:spPr>
            <a:xfrm>
              <a:off x="6576369" y="4613002"/>
              <a:ext cx="817964" cy="39142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b="1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Robinhood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r>
                <a:rPr lang="en-GB" sz="95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,000,000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GB" sz="95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GB" sz="9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0971" y="4282555"/>
              <a:ext cx="864000" cy="206919"/>
            </a:xfrm>
            <a:prstGeom prst="rect">
              <a:avLst/>
            </a:prstGeom>
          </p:spPr>
        </p:pic>
      </p:grpSp>
      <p:pic>
        <p:nvPicPr>
          <p:cNvPr id="92" name="Picture 9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4980" y="4323918"/>
            <a:ext cx="576000" cy="22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1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78578" y="996226"/>
            <a:ext cx="8801299" cy="5205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7305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Enable two-factor-authentication (2FA) on all your important accounts</a:t>
            </a:r>
          </a:p>
          <a:p>
            <a:pPr marL="449263" indent="-27305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This adds an extra layer of security to verify genuine account access</a:t>
            </a:r>
          </a:p>
          <a:p>
            <a:pPr marL="449263" indent="-273050" algn="l">
              <a:lnSpc>
                <a:spcPts val="3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Ideally use an authentication app on a trusted device</a:t>
            </a:r>
            <a:endParaRPr lang="en-GB" sz="200" dirty="0" smtClean="0">
              <a:ea typeface="Cambria" panose="02040503050406030204" pitchFamily="18" charset="0"/>
            </a:endParaRP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Keep your operating system, apps and anti virus software up-to-date</a:t>
            </a:r>
          </a:p>
          <a:p>
            <a:pPr marL="449263" indent="-27305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Consider using a reputable password manager on all your devices</a:t>
            </a:r>
            <a:endParaRPr lang="en-GB" sz="2200" dirty="0">
              <a:ea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6892" y="4299986"/>
            <a:ext cx="2124000" cy="5655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317" y="5272983"/>
            <a:ext cx="1986263" cy="7115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13" y="4351959"/>
            <a:ext cx="1659287" cy="4771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112" y="5473028"/>
            <a:ext cx="1720603" cy="34216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71438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>
                <a:solidFill>
                  <a:srgbClr val="25316C"/>
                </a:solidFill>
              </a:rPr>
              <a:t>Secure an Online Account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89" y="4469925"/>
            <a:ext cx="1838338" cy="657230"/>
          </a:xfrm>
          <a:prstGeom prst="rect">
            <a:avLst/>
          </a:prstGeom>
        </p:spPr>
      </p:pic>
      <p:pic>
        <p:nvPicPr>
          <p:cNvPr id="1026" name="Picture 2" descr="https://support.apple.com/library/content/dam/edam/applecare/images/en_US/more_icons/ios14-icloud-keychain-icon-wrapleft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4" b="20118"/>
          <a:stretch/>
        </p:blipFill>
        <p:spPr bwMode="auto">
          <a:xfrm>
            <a:off x="2879998" y="4527075"/>
            <a:ext cx="1145548" cy="8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7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024"/>
          <p:cNvGrpSpPr/>
          <p:nvPr/>
        </p:nvGrpSpPr>
        <p:grpSpPr>
          <a:xfrm rot="569608">
            <a:off x="7199909" y="1137321"/>
            <a:ext cx="1719994" cy="1903863"/>
            <a:chOff x="8573784" y="298738"/>
            <a:chExt cx="1719994" cy="1903863"/>
          </a:xfrm>
        </p:grpSpPr>
        <p:grpSp>
          <p:nvGrpSpPr>
            <p:cNvPr id="1024" name="Group 1023"/>
            <p:cNvGrpSpPr/>
            <p:nvPr/>
          </p:nvGrpSpPr>
          <p:grpSpPr>
            <a:xfrm>
              <a:off x="8573784" y="298738"/>
              <a:ext cx="1719994" cy="1903863"/>
              <a:chOff x="8573784" y="298738"/>
              <a:chExt cx="1719994" cy="1903863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8573784" y="298738"/>
                <a:ext cx="1719994" cy="1903863"/>
              </a:xfrm>
              <a:prstGeom prst="rect">
                <a:avLst/>
              </a:prstGeom>
              <a:solidFill>
                <a:srgbClr val="FFFAF7"/>
              </a:soli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8573784" y="579541"/>
                <a:ext cx="1719994" cy="990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85" name="Straight Connector 184"/>
              <p:cNvCxnSpPr/>
              <p:nvPr/>
            </p:nvCxnSpPr>
            <p:spPr>
              <a:xfrm flipH="1">
                <a:off x="8646455" y="394181"/>
                <a:ext cx="295791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8646456" y="462761"/>
                <a:ext cx="151916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8851529" y="462761"/>
                <a:ext cx="295791" cy="0"/>
              </a:xfrm>
              <a:prstGeom prst="lin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8" name="Group 187"/>
              <p:cNvGrpSpPr/>
              <p:nvPr/>
            </p:nvGrpSpPr>
            <p:grpSpPr>
              <a:xfrm>
                <a:off x="8573922" y="1239526"/>
                <a:ext cx="1719718" cy="781050"/>
                <a:chOff x="5598661" y="2610705"/>
                <a:chExt cx="1533600" cy="781050"/>
              </a:xfrm>
            </p:grpSpPr>
            <p:cxnSp>
              <p:nvCxnSpPr>
                <p:cNvPr id="206" name="Straight Connector 205"/>
                <p:cNvCxnSpPr/>
                <p:nvPr/>
              </p:nvCxnSpPr>
              <p:spPr>
                <a:xfrm flipH="1">
                  <a:off x="5598661" y="2610705"/>
                  <a:ext cx="1533600" cy="0"/>
                </a:xfrm>
                <a:prstGeom prst="line">
                  <a:avLst/>
                </a:prstGeom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 flipH="1">
                  <a:off x="5598661" y="2740880"/>
                  <a:ext cx="1533600" cy="0"/>
                </a:xfrm>
                <a:prstGeom prst="line">
                  <a:avLst/>
                </a:prstGeom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 flipH="1">
                  <a:off x="5598661" y="2871055"/>
                  <a:ext cx="1533600" cy="0"/>
                </a:xfrm>
                <a:prstGeom prst="line">
                  <a:avLst/>
                </a:prstGeom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>
                  <a:off x="5598661" y="3001230"/>
                  <a:ext cx="1533600" cy="0"/>
                </a:xfrm>
                <a:prstGeom prst="line">
                  <a:avLst/>
                </a:prstGeom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H="1">
                  <a:off x="5598661" y="3131405"/>
                  <a:ext cx="1533600" cy="0"/>
                </a:xfrm>
                <a:prstGeom prst="line">
                  <a:avLst/>
                </a:prstGeom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H="1">
                  <a:off x="5598661" y="3261580"/>
                  <a:ext cx="1533600" cy="0"/>
                </a:xfrm>
                <a:prstGeom prst="line">
                  <a:avLst/>
                </a:prstGeom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/>
              </p:nvCxnSpPr>
              <p:spPr>
                <a:xfrm flipH="1">
                  <a:off x="5598661" y="3391755"/>
                  <a:ext cx="1533600" cy="0"/>
                </a:xfrm>
                <a:prstGeom prst="line">
                  <a:avLst/>
                </a:prstGeom>
                <a:ln w="317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 flipV="1">
                <a:off x="8883712" y="1083182"/>
                <a:ext cx="0" cy="937394"/>
              </a:xfrm>
              <a:prstGeom prst="line">
                <a:avLst/>
              </a:prstGeom>
              <a:ln w="6350"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9962489" y="1083182"/>
                <a:ext cx="0" cy="937394"/>
              </a:xfrm>
              <a:prstGeom prst="line">
                <a:avLst/>
              </a:prstGeom>
              <a:ln w="6350">
                <a:solidFill>
                  <a:schemeClr val="accent6">
                    <a:lumMod val="40000"/>
                    <a:lumOff val="6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Rectangle 190"/>
              <p:cNvSpPr/>
              <p:nvPr/>
            </p:nvSpPr>
            <p:spPr>
              <a:xfrm>
                <a:off x="8573784" y="1006261"/>
                <a:ext cx="1719994" cy="990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 flipH="1">
                <a:off x="8646457" y="1162848"/>
                <a:ext cx="108658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H="1">
                <a:off x="8934843" y="1162848"/>
                <a:ext cx="63264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9025633" y="1162848"/>
                <a:ext cx="154050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9207208" y="1162848"/>
                <a:ext cx="63264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10099066" y="1162848"/>
                <a:ext cx="151916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10210613" y="1305723"/>
                <a:ext cx="40369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10122277" y="1305723"/>
                <a:ext cx="59278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10191704" y="1436692"/>
                <a:ext cx="59278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8646457" y="1303342"/>
                <a:ext cx="162062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8646457" y="1424786"/>
                <a:ext cx="103317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>
                <a:off x="8934843" y="1300961"/>
                <a:ext cx="63264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9025633" y="1300961"/>
                <a:ext cx="154050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H="1">
                <a:off x="8934844" y="1427167"/>
                <a:ext cx="167401" cy="0"/>
              </a:xfrm>
              <a:prstGeom prst="line">
                <a:avLst/>
              </a:prstGeom>
              <a:ln>
                <a:solidFill>
                  <a:srgbClr val="F5E4E3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5-Point Star 204"/>
              <p:cNvSpPr/>
              <p:nvPr/>
            </p:nvSpPr>
            <p:spPr>
              <a:xfrm>
                <a:off x="10000336" y="349671"/>
                <a:ext cx="234981" cy="184150"/>
              </a:xfrm>
              <a:prstGeom prst="star5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8688644" y="870532"/>
              <a:ext cx="15336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540000"/>
                  </a:solidFill>
                </a:rPr>
                <a:t>Your quotes and orders </a:t>
              </a:r>
              <a:endParaRPr lang="en-GB" sz="2000" b="1" dirty="0">
                <a:solidFill>
                  <a:srgbClr val="540000"/>
                </a:solidFill>
              </a:endParaRPr>
            </a:p>
          </p:txBody>
        </p:sp>
      </p:grpSp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45706" flipH="1">
            <a:off x="6554829" y="4681154"/>
            <a:ext cx="1250831" cy="87018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219612" y="1317675"/>
            <a:ext cx="1485655" cy="928803"/>
            <a:chOff x="7268609" y="931745"/>
            <a:chExt cx="1640651" cy="1025704"/>
          </a:xfrm>
        </p:grpSpPr>
        <p:pic>
          <p:nvPicPr>
            <p:cNvPr id="1028" name="Picture 1027"/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95213">
              <a:off x="7268609" y="931745"/>
              <a:ext cx="1640651" cy="1025704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 rot="21155537">
              <a:off x="7310132" y="1081409"/>
              <a:ext cx="15361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2"/>
                  </a:solidFill>
                </a:rPr>
                <a:t>Payment details</a:t>
              </a:r>
              <a:endParaRPr lang="en-GB" sz="2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 rot="21433996">
            <a:off x="287431" y="1232262"/>
            <a:ext cx="1347517" cy="1905608"/>
            <a:chOff x="551379" y="3617851"/>
            <a:chExt cx="1476980" cy="1859024"/>
          </a:xfrm>
        </p:grpSpPr>
        <p:sp>
          <p:nvSpPr>
            <p:cNvPr id="71" name="Rectangle 70"/>
            <p:cNvSpPr/>
            <p:nvPr/>
          </p:nvSpPr>
          <p:spPr>
            <a:xfrm>
              <a:off x="551379" y="3617851"/>
              <a:ext cx="1476980" cy="1859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 flipH="1">
              <a:off x="1663700" y="3721730"/>
              <a:ext cx="25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1752600" y="3799559"/>
              <a:ext cx="1651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1838325" y="3864605"/>
              <a:ext cx="7937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1681163" y="3864605"/>
              <a:ext cx="1317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613782" y="4068749"/>
              <a:ext cx="25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613782" y="4137483"/>
              <a:ext cx="13869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613783" y="4194273"/>
              <a:ext cx="1632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613783" y="4354293"/>
              <a:ext cx="4476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693424" y="4354293"/>
              <a:ext cx="12096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613784" y="4440018"/>
              <a:ext cx="13039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13784" y="4516218"/>
              <a:ext cx="13039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613784" y="4596830"/>
              <a:ext cx="13039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>
              <a:off x="613784" y="4673030"/>
              <a:ext cx="25399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613784" y="4995889"/>
              <a:ext cx="25399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>
              <a:off x="990022" y="4995889"/>
              <a:ext cx="25399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flipH="1">
              <a:off x="1351972" y="4995889"/>
              <a:ext cx="56572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613784" y="5076852"/>
              <a:ext cx="25399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990022" y="5076852"/>
              <a:ext cx="15297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H="1">
              <a:off x="1351972" y="5076852"/>
              <a:ext cx="48635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613784" y="5172102"/>
              <a:ext cx="25399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990022" y="5172102"/>
              <a:ext cx="25399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1351972" y="5172102"/>
              <a:ext cx="5292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13784" y="5272114"/>
              <a:ext cx="200604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990022" y="5272114"/>
              <a:ext cx="18631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1351972" y="5272114"/>
              <a:ext cx="40062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 rot="21433996">
            <a:off x="205299" y="1665945"/>
            <a:ext cx="1504436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Your personal</a:t>
            </a:r>
            <a:br>
              <a:rPr lang="en-GB" sz="2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details</a:t>
            </a:r>
            <a:endParaRPr lang="en-GB" sz="2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400393" y="1774216"/>
            <a:ext cx="6128017" cy="4702784"/>
            <a:chOff x="6262900" y="4096520"/>
            <a:chExt cx="3163343" cy="2363417"/>
          </a:xfrm>
        </p:grpSpPr>
        <p:cxnSp>
          <p:nvCxnSpPr>
            <p:cNvPr id="20" name="Straight Connector 19"/>
            <p:cNvCxnSpPr>
              <a:endCxn id="23" idx="0"/>
            </p:cNvCxnSpPr>
            <p:nvPr/>
          </p:nvCxnSpPr>
          <p:spPr>
            <a:xfrm flipH="1">
              <a:off x="6994609" y="4160044"/>
              <a:ext cx="20554" cy="1049813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58796" y="5124450"/>
              <a:ext cx="73885" cy="263477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62900" y="4096520"/>
              <a:ext cx="3163343" cy="2363417"/>
            </a:xfrm>
            <a:prstGeom prst="rect">
              <a:avLst/>
            </a:prstGeom>
          </p:spPr>
        </p:pic>
        <p:sp>
          <p:nvSpPr>
            <p:cNvPr id="23" name="Oval 22"/>
            <p:cNvSpPr/>
            <p:nvPr/>
          </p:nvSpPr>
          <p:spPr>
            <a:xfrm rot="188162" flipH="1">
              <a:off x="6954978" y="5209801"/>
              <a:ext cx="75150" cy="7515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71438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>
                <a:solidFill>
                  <a:srgbClr val="25316C"/>
                </a:solidFill>
              </a:rPr>
              <a:t>Social Engineering Attacks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  <p:grpSp>
        <p:nvGrpSpPr>
          <p:cNvPr id="168" name="Group 167"/>
          <p:cNvGrpSpPr/>
          <p:nvPr/>
        </p:nvGrpSpPr>
        <p:grpSpPr>
          <a:xfrm rot="20583409">
            <a:off x="489282" y="3792558"/>
            <a:ext cx="1970659" cy="1687060"/>
            <a:chOff x="558494" y="3244238"/>
            <a:chExt cx="1784656" cy="1409750"/>
          </a:xfrm>
        </p:grpSpPr>
        <p:sp>
          <p:nvSpPr>
            <p:cNvPr id="169" name="Rectangle 168"/>
            <p:cNvSpPr/>
            <p:nvPr/>
          </p:nvSpPr>
          <p:spPr>
            <a:xfrm rot="658731">
              <a:off x="736617" y="3894934"/>
              <a:ext cx="1350285" cy="7590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0" name="Rectangle 169"/>
            <p:cNvSpPr/>
            <p:nvPr/>
          </p:nvSpPr>
          <p:spPr>
            <a:xfrm rot="379822">
              <a:off x="703864" y="3835504"/>
              <a:ext cx="1459713" cy="75905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58494" y="3244238"/>
              <a:ext cx="1784656" cy="1288973"/>
              <a:chOff x="583894" y="3910988"/>
              <a:chExt cx="1784656" cy="1288973"/>
            </a:xfrm>
          </p:grpSpPr>
          <p:sp>
            <p:nvSpPr>
              <p:cNvPr id="172" name="Rounded Rectangle 171"/>
              <p:cNvSpPr/>
              <p:nvPr/>
            </p:nvSpPr>
            <p:spPr>
              <a:xfrm>
                <a:off x="583895" y="3910988"/>
                <a:ext cx="1695756" cy="1288973"/>
              </a:xfrm>
              <a:prstGeom prst="roundRect">
                <a:avLst>
                  <a:gd name="adj" fmla="val 11539"/>
                </a:avLst>
              </a:prstGeom>
              <a:solidFill>
                <a:srgbClr val="B271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583894" y="3910988"/>
                <a:ext cx="771181" cy="1288973"/>
              </a:xfrm>
              <a:prstGeom prst="roundRect">
                <a:avLst>
                  <a:gd name="adj" fmla="val 0"/>
                </a:avLst>
              </a:prstGeom>
              <a:solidFill>
                <a:srgbClr val="B271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583894" y="3910988"/>
                <a:ext cx="70156" cy="1288973"/>
              </a:xfrm>
              <a:prstGeom prst="roundRect">
                <a:avLst>
                  <a:gd name="adj" fmla="val 0"/>
                </a:avLst>
              </a:prstGeom>
              <a:solidFill>
                <a:srgbClr val="6D42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5" name="Rounded Rectangle 174"/>
              <p:cNvSpPr/>
              <p:nvPr/>
            </p:nvSpPr>
            <p:spPr>
              <a:xfrm>
                <a:off x="1600200" y="4343400"/>
                <a:ext cx="768350" cy="368301"/>
              </a:xfrm>
              <a:prstGeom prst="roundRect">
                <a:avLst>
                  <a:gd name="adj" fmla="val 17103"/>
                </a:avLst>
              </a:prstGeom>
              <a:solidFill>
                <a:srgbClr val="6D42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739900" y="4429125"/>
                <a:ext cx="196850" cy="196850"/>
              </a:xfrm>
              <a:prstGeom prst="ellipse">
                <a:avLst/>
              </a:prstGeom>
              <a:solidFill>
                <a:srgbClr val="E094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177" name="TextBox 176"/>
          <p:cNvSpPr txBox="1"/>
          <p:nvPr/>
        </p:nvSpPr>
        <p:spPr>
          <a:xfrm rot="20553096">
            <a:off x="506644" y="3916719"/>
            <a:ext cx="18699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00" b="1" dirty="0" smtClean="0">
                <a:solidFill>
                  <a:schemeClr val="bg1"/>
                </a:solidFill>
              </a:rPr>
              <a:t>Your personal </a:t>
            </a:r>
            <a:br>
              <a:rPr lang="en-GB" sz="1900" b="1" dirty="0" smtClean="0">
                <a:solidFill>
                  <a:schemeClr val="bg1"/>
                </a:solidFill>
              </a:rPr>
            </a:br>
            <a:r>
              <a:rPr lang="en-GB" sz="1900" b="1" dirty="0" smtClean="0">
                <a:solidFill>
                  <a:schemeClr val="bg1"/>
                </a:solidFill>
              </a:rPr>
              <a:t>contacts </a:t>
            </a:r>
            <a:br>
              <a:rPr lang="en-GB" sz="1900" b="1" dirty="0" smtClean="0">
                <a:solidFill>
                  <a:schemeClr val="bg1"/>
                </a:solidFill>
              </a:rPr>
            </a:br>
            <a:r>
              <a:rPr lang="en-GB" sz="1900" b="1" dirty="0" smtClean="0">
                <a:solidFill>
                  <a:schemeClr val="bg1"/>
                </a:solidFill>
              </a:rPr>
              <a:t>and </a:t>
            </a:r>
            <a:br>
              <a:rPr lang="en-GB" sz="1900" b="1" dirty="0" smtClean="0">
                <a:solidFill>
                  <a:schemeClr val="bg1"/>
                </a:solidFill>
              </a:rPr>
            </a:br>
            <a:r>
              <a:rPr lang="en-GB" sz="1900" b="1" dirty="0" smtClean="0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3990606" y="4800625"/>
            <a:ext cx="136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chemeClr val="bg2">
                    <a:lumMod val="25000"/>
                  </a:schemeClr>
                </a:solidFill>
              </a:rPr>
              <a:t>Email </a:t>
            </a:r>
            <a:br>
              <a:rPr lang="en-GB" sz="22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GB" sz="2200" b="1" dirty="0" smtClean="0">
                <a:solidFill>
                  <a:schemeClr val="bg2">
                    <a:lumMod val="25000"/>
                  </a:schemeClr>
                </a:solidFill>
              </a:rPr>
              <a:t>messages</a:t>
            </a:r>
            <a:endParaRPr lang="en-GB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2427799" y="1282491"/>
            <a:ext cx="2014313" cy="1950760"/>
            <a:chOff x="2521265" y="1441977"/>
            <a:chExt cx="2014313" cy="1950760"/>
          </a:xfrm>
        </p:grpSpPr>
        <p:grpSp>
          <p:nvGrpSpPr>
            <p:cNvPr id="100" name="Group 99"/>
            <p:cNvGrpSpPr/>
            <p:nvPr/>
          </p:nvGrpSpPr>
          <p:grpSpPr>
            <a:xfrm rot="20708009">
              <a:off x="2521265" y="1441977"/>
              <a:ext cx="2014313" cy="1950760"/>
              <a:chOff x="1135252" y="465242"/>
              <a:chExt cx="4072750" cy="3944253"/>
            </a:xfrm>
          </p:grpSpPr>
          <p:grpSp>
            <p:nvGrpSpPr>
              <p:cNvPr id="103" name="Group 102"/>
              <p:cNvGrpSpPr/>
              <p:nvPr/>
            </p:nvGrpSpPr>
            <p:grpSpPr>
              <a:xfrm rot="20700000">
                <a:off x="1135252" y="1290702"/>
                <a:ext cx="3510625" cy="2297782"/>
                <a:chOff x="7561123" y="941000"/>
                <a:chExt cx="3510625" cy="2297782"/>
              </a:xfrm>
            </p:grpSpPr>
            <p:sp>
              <p:nvSpPr>
                <p:cNvPr id="132" name="Rounded Rectangle 131"/>
                <p:cNvSpPr/>
                <p:nvPr/>
              </p:nvSpPr>
              <p:spPr>
                <a:xfrm>
                  <a:off x="7581724" y="941000"/>
                  <a:ext cx="3469423" cy="2297782"/>
                </a:xfrm>
                <a:prstGeom prst="roundRect">
                  <a:avLst>
                    <a:gd name="adj" fmla="val 1815"/>
                  </a:avLst>
                </a:prstGeom>
                <a:solidFill>
                  <a:srgbClr val="468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4" name="Rounded Rectangle 133"/>
                <p:cNvSpPr/>
                <p:nvPr/>
              </p:nvSpPr>
              <p:spPr>
                <a:xfrm>
                  <a:off x="7581724" y="1845326"/>
                  <a:ext cx="3469423" cy="199065"/>
                </a:xfrm>
                <a:prstGeom prst="roundRect">
                  <a:avLst>
                    <a:gd name="adj" fmla="val 1815"/>
                  </a:avLst>
                </a:prstGeom>
                <a:solidFill>
                  <a:srgbClr val="3462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5" name="Rounded Rectangle 134"/>
                <p:cNvSpPr/>
                <p:nvPr/>
              </p:nvSpPr>
              <p:spPr>
                <a:xfrm>
                  <a:off x="7561123" y="941001"/>
                  <a:ext cx="3510625" cy="1069265"/>
                </a:xfrm>
                <a:prstGeom prst="roundRect">
                  <a:avLst>
                    <a:gd name="adj" fmla="val 5446"/>
                  </a:avLst>
                </a:prstGeom>
                <a:solidFill>
                  <a:srgbClr val="4684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 rot="16812433">
                <a:off x="1423915" y="1084834"/>
                <a:ext cx="3536966" cy="2297782"/>
                <a:chOff x="6292834" y="1671091"/>
                <a:chExt cx="5756444" cy="3739661"/>
              </a:xfrm>
            </p:grpSpPr>
            <p:sp>
              <p:nvSpPr>
                <p:cNvPr id="129" name="Rounded Rectangle 128"/>
                <p:cNvSpPr/>
                <p:nvPr/>
              </p:nvSpPr>
              <p:spPr>
                <a:xfrm>
                  <a:off x="6326361" y="1671091"/>
                  <a:ext cx="5646518" cy="3739661"/>
                </a:xfrm>
                <a:prstGeom prst="roundRect">
                  <a:avLst>
                    <a:gd name="adj" fmla="val 1815"/>
                  </a:avLst>
                </a:prstGeom>
                <a:solidFill>
                  <a:srgbClr val="C47B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0" name="Rounded Rectangle 129"/>
                <p:cNvSpPr/>
                <p:nvPr/>
              </p:nvSpPr>
              <p:spPr>
                <a:xfrm>
                  <a:off x="6326361" y="2227385"/>
                  <a:ext cx="5646518" cy="1239484"/>
                </a:xfrm>
                <a:prstGeom prst="roundRect">
                  <a:avLst>
                    <a:gd name="adj" fmla="val 1815"/>
                  </a:avLst>
                </a:prstGeom>
                <a:solidFill>
                  <a:srgbClr val="B9614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31" name="Rounded Rectangle 10"/>
                <p:cNvSpPr/>
                <p:nvPr/>
              </p:nvSpPr>
              <p:spPr>
                <a:xfrm>
                  <a:off x="6292834" y="1671092"/>
                  <a:ext cx="5756444" cy="1467034"/>
                </a:xfrm>
                <a:custGeom>
                  <a:avLst/>
                  <a:gdLst>
                    <a:gd name="connsiteX0" fmla="*/ 0 w 5713574"/>
                    <a:gd name="connsiteY0" fmla="*/ 66687 h 1224508"/>
                    <a:gd name="connsiteX1" fmla="*/ 66687 w 5713574"/>
                    <a:gd name="connsiteY1" fmla="*/ 0 h 1224508"/>
                    <a:gd name="connsiteX2" fmla="*/ 5646887 w 5713574"/>
                    <a:gd name="connsiteY2" fmla="*/ 0 h 1224508"/>
                    <a:gd name="connsiteX3" fmla="*/ 5713574 w 5713574"/>
                    <a:gd name="connsiteY3" fmla="*/ 66687 h 1224508"/>
                    <a:gd name="connsiteX4" fmla="*/ 5713574 w 5713574"/>
                    <a:gd name="connsiteY4" fmla="*/ 1157821 h 1224508"/>
                    <a:gd name="connsiteX5" fmla="*/ 5646887 w 5713574"/>
                    <a:gd name="connsiteY5" fmla="*/ 1224508 h 1224508"/>
                    <a:gd name="connsiteX6" fmla="*/ 66687 w 5713574"/>
                    <a:gd name="connsiteY6" fmla="*/ 1224508 h 1224508"/>
                    <a:gd name="connsiteX7" fmla="*/ 0 w 5713574"/>
                    <a:gd name="connsiteY7" fmla="*/ 1157821 h 1224508"/>
                    <a:gd name="connsiteX8" fmla="*/ 0 w 5713574"/>
                    <a:gd name="connsiteY8" fmla="*/ 66687 h 1224508"/>
                    <a:gd name="connsiteX0" fmla="*/ 0 w 5713574"/>
                    <a:gd name="connsiteY0" fmla="*/ 66687 h 1224508"/>
                    <a:gd name="connsiteX1" fmla="*/ 66687 w 5713574"/>
                    <a:gd name="connsiteY1" fmla="*/ 0 h 1224508"/>
                    <a:gd name="connsiteX2" fmla="*/ 5646887 w 5713574"/>
                    <a:gd name="connsiteY2" fmla="*/ 0 h 1224508"/>
                    <a:gd name="connsiteX3" fmla="*/ 5713574 w 5713574"/>
                    <a:gd name="connsiteY3" fmla="*/ 66687 h 1224508"/>
                    <a:gd name="connsiteX4" fmla="*/ 5713574 w 5713574"/>
                    <a:gd name="connsiteY4" fmla="*/ 1157821 h 1224508"/>
                    <a:gd name="connsiteX5" fmla="*/ 5646887 w 5713574"/>
                    <a:gd name="connsiteY5" fmla="*/ 1224508 h 1224508"/>
                    <a:gd name="connsiteX6" fmla="*/ 66687 w 5713574"/>
                    <a:gd name="connsiteY6" fmla="*/ 1224508 h 1224508"/>
                    <a:gd name="connsiteX7" fmla="*/ 33338 w 5713574"/>
                    <a:gd name="connsiteY7" fmla="*/ 1162583 h 1224508"/>
                    <a:gd name="connsiteX8" fmla="*/ 0 w 5713574"/>
                    <a:gd name="connsiteY8" fmla="*/ 66687 h 1224508"/>
                    <a:gd name="connsiteX0" fmla="*/ 0 w 5713574"/>
                    <a:gd name="connsiteY0" fmla="*/ 66687 h 1224508"/>
                    <a:gd name="connsiteX1" fmla="*/ 66687 w 5713574"/>
                    <a:gd name="connsiteY1" fmla="*/ 0 h 1224508"/>
                    <a:gd name="connsiteX2" fmla="*/ 5646887 w 5713574"/>
                    <a:gd name="connsiteY2" fmla="*/ 0 h 1224508"/>
                    <a:gd name="connsiteX3" fmla="*/ 5713574 w 5713574"/>
                    <a:gd name="connsiteY3" fmla="*/ 66687 h 1224508"/>
                    <a:gd name="connsiteX4" fmla="*/ 5713574 w 5713574"/>
                    <a:gd name="connsiteY4" fmla="*/ 1157821 h 1224508"/>
                    <a:gd name="connsiteX5" fmla="*/ 5646887 w 5713574"/>
                    <a:gd name="connsiteY5" fmla="*/ 1224508 h 1224508"/>
                    <a:gd name="connsiteX6" fmla="*/ 88118 w 5713574"/>
                    <a:gd name="connsiteY6" fmla="*/ 1224508 h 1224508"/>
                    <a:gd name="connsiteX7" fmla="*/ 33338 w 5713574"/>
                    <a:gd name="connsiteY7" fmla="*/ 1162583 h 1224508"/>
                    <a:gd name="connsiteX8" fmla="*/ 0 w 5713574"/>
                    <a:gd name="connsiteY8" fmla="*/ 66687 h 1224508"/>
                    <a:gd name="connsiteX0" fmla="*/ 0 w 5713574"/>
                    <a:gd name="connsiteY0" fmla="*/ 66687 h 1224508"/>
                    <a:gd name="connsiteX1" fmla="*/ 66687 w 5713574"/>
                    <a:gd name="connsiteY1" fmla="*/ 0 h 1224508"/>
                    <a:gd name="connsiteX2" fmla="*/ 5646887 w 5713574"/>
                    <a:gd name="connsiteY2" fmla="*/ 0 h 1224508"/>
                    <a:gd name="connsiteX3" fmla="*/ 5713574 w 5713574"/>
                    <a:gd name="connsiteY3" fmla="*/ 66687 h 1224508"/>
                    <a:gd name="connsiteX4" fmla="*/ 5713574 w 5713574"/>
                    <a:gd name="connsiteY4" fmla="*/ 1157821 h 1224508"/>
                    <a:gd name="connsiteX5" fmla="*/ 5646887 w 5713574"/>
                    <a:gd name="connsiteY5" fmla="*/ 1224508 h 1224508"/>
                    <a:gd name="connsiteX6" fmla="*/ 88118 w 5713574"/>
                    <a:gd name="connsiteY6" fmla="*/ 1224508 h 1224508"/>
                    <a:gd name="connsiteX7" fmla="*/ 33338 w 5713574"/>
                    <a:gd name="connsiteY7" fmla="*/ 1162583 h 1224508"/>
                    <a:gd name="connsiteX8" fmla="*/ 0 w 5713574"/>
                    <a:gd name="connsiteY8" fmla="*/ 66687 h 1224508"/>
                    <a:gd name="connsiteX0" fmla="*/ 0 w 5744530"/>
                    <a:gd name="connsiteY0" fmla="*/ 66687 h 1224508"/>
                    <a:gd name="connsiteX1" fmla="*/ 66687 w 5744530"/>
                    <a:gd name="connsiteY1" fmla="*/ 0 h 1224508"/>
                    <a:gd name="connsiteX2" fmla="*/ 5646887 w 5744530"/>
                    <a:gd name="connsiteY2" fmla="*/ 0 h 1224508"/>
                    <a:gd name="connsiteX3" fmla="*/ 5713574 w 5744530"/>
                    <a:gd name="connsiteY3" fmla="*/ 66687 h 1224508"/>
                    <a:gd name="connsiteX4" fmla="*/ 5744530 w 5744530"/>
                    <a:gd name="connsiteY4" fmla="*/ 1160202 h 1224508"/>
                    <a:gd name="connsiteX5" fmla="*/ 5646887 w 5744530"/>
                    <a:gd name="connsiteY5" fmla="*/ 1224508 h 1224508"/>
                    <a:gd name="connsiteX6" fmla="*/ 88118 w 5744530"/>
                    <a:gd name="connsiteY6" fmla="*/ 1224508 h 1224508"/>
                    <a:gd name="connsiteX7" fmla="*/ 33338 w 5744530"/>
                    <a:gd name="connsiteY7" fmla="*/ 1162583 h 1224508"/>
                    <a:gd name="connsiteX8" fmla="*/ 0 w 5744530"/>
                    <a:gd name="connsiteY8" fmla="*/ 66687 h 1224508"/>
                    <a:gd name="connsiteX0" fmla="*/ 0 w 5744530"/>
                    <a:gd name="connsiteY0" fmla="*/ 66687 h 1224508"/>
                    <a:gd name="connsiteX1" fmla="*/ 66687 w 5744530"/>
                    <a:gd name="connsiteY1" fmla="*/ 0 h 1224508"/>
                    <a:gd name="connsiteX2" fmla="*/ 5646887 w 5744530"/>
                    <a:gd name="connsiteY2" fmla="*/ 0 h 1224508"/>
                    <a:gd name="connsiteX3" fmla="*/ 5713574 w 5744530"/>
                    <a:gd name="connsiteY3" fmla="*/ 66687 h 1224508"/>
                    <a:gd name="connsiteX4" fmla="*/ 5744530 w 5744530"/>
                    <a:gd name="connsiteY4" fmla="*/ 1160202 h 1224508"/>
                    <a:gd name="connsiteX5" fmla="*/ 5646887 w 5744530"/>
                    <a:gd name="connsiteY5" fmla="*/ 1224508 h 1224508"/>
                    <a:gd name="connsiteX6" fmla="*/ 88118 w 5744530"/>
                    <a:gd name="connsiteY6" fmla="*/ 1224508 h 1224508"/>
                    <a:gd name="connsiteX7" fmla="*/ 33338 w 5744530"/>
                    <a:gd name="connsiteY7" fmla="*/ 1162583 h 1224508"/>
                    <a:gd name="connsiteX8" fmla="*/ 0 w 5744530"/>
                    <a:gd name="connsiteY8" fmla="*/ 66687 h 1224508"/>
                    <a:gd name="connsiteX0" fmla="*/ 0 w 5744530"/>
                    <a:gd name="connsiteY0" fmla="*/ 66687 h 1224508"/>
                    <a:gd name="connsiteX1" fmla="*/ 66687 w 5744530"/>
                    <a:gd name="connsiteY1" fmla="*/ 0 h 1224508"/>
                    <a:gd name="connsiteX2" fmla="*/ 5646887 w 5744530"/>
                    <a:gd name="connsiteY2" fmla="*/ 0 h 1224508"/>
                    <a:gd name="connsiteX3" fmla="*/ 5713574 w 5744530"/>
                    <a:gd name="connsiteY3" fmla="*/ 66687 h 1224508"/>
                    <a:gd name="connsiteX4" fmla="*/ 5744530 w 5744530"/>
                    <a:gd name="connsiteY4" fmla="*/ 1160202 h 1224508"/>
                    <a:gd name="connsiteX5" fmla="*/ 5646887 w 5744530"/>
                    <a:gd name="connsiteY5" fmla="*/ 1224508 h 1224508"/>
                    <a:gd name="connsiteX6" fmla="*/ 88118 w 5744530"/>
                    <a:gd name="connsiteY6" fmla="*/ 1224508 h 1224508"/>
                    <a:gd name="connsiteX7" fmla="*/ 33338 w 5744530"/>
                    <a:gd name="connsiteY7" fmla="*/ 1162583 h 1224508"/>
                    <a:gd name="connsiteX8" fmla="*/ 0 w 5744530"/>
                    <a:gd name="connsiteY8" fmla="*/ 66687 h 1224508"/>
                    <a:gd name="connsiteX0" fmla="*/ 0 w 5744530"/>
                    <a:gd name="connsiteY0" fmla="*/ 66687 h 1224508"/>
                    <a:gd name="connsiteX1" fmla="*/ 66687 w 5744530"/>
                    <a:gd name="connsiteY1" fmla="*/ 0 h 1224508"/>
                    <a:gd name="connsiteX2" fmla="*/ 5646887 w 5744530"/>
                    <a:gd name="connsiteY2" fmla="*/ 0 h 1224508"/>
                    <a:gd name="connsiteX3" fmla="*/ 5713574 w 5744530"/>
                    <a:gd name="connsiteY3" fmla="*/ 66687 h 1224508"/>
                    <a:gd name="connsiteX4" fmla="*/ 5744530 w 5744530"/>
                    <a:gd name="connsiteY4" fmla="*/ 1160202 h 1224508"/>
                    <a:gd name="connsiteX5" fmla="*/ 5694512 w 5744530"/>
                    <a:gd name="connsiteY5" fmla="*/ 1222126 h 1224508"/>
                    <a:gd name="connsiteX6" fmla="*/ 88118 w 5744530"/>
                    <a:gd name="connsiteY6" fmla="*/ 1224508 h 1224508"/>
                    <a:gd name="connsiteX7" fmla="*/ 33338 w 5744530"/>
                    <a:gd name="connsiteY7" fmla="*/ 1162583 h 1224508"/>
                    <a:gd name="connsiteX8" fmla="*/ 0 w 5744530"/>
                    <a:gd name="connsiteY8" fmla="*/ 66687 h 1224508"/>
                    <a:gd name="connsiteX0" fmla="*/ 0 w 5756437"/>
                    <a:gd name="connsiteY0" fmla="*/ 66687 h 1224508"/>
                    <a:gd name="connsiteX1" fmla="*/ 66687 w 5756437"/>
                    <a:gd name="connsiteY1" fmla="*/ 0 h 1224508"/>
                    <a:gd name="connsiteX2" fmla="*/ 5646887 w 5756437"/>
                    <a:gd name="connsiteY2" fmla="*/ 0 h 1224508"/>
                    <a:gd name="connsiteX3" fmla="*/ 5713574 w 5756437"/>
                    <a:gd name="connsiteY3" fmla="*/ 66687 h 1224508"/>
                    <a:gd name="connsiteX4" fmla="*/ 5756437 w 5756437"/>
                    <a:gd name="connsiteY4" fmla="*/ 1107814 h 1224508"/>
                    <a:gd name="connsiteX5" fmla="*/ 5694512 w 5756437"/>
                    <a:gd name="connsiteY5" fmla="*/ 1222126 h 1224508"/>
                    <a:gd name="connsiteX6" fmla="*/ 88118 w 5756437"/>
                    <a:gd name="connsiteY6" fmla="*/ 1224508 h 1224508"/>
                    <a:gd name="connsiteX7" fmla="*/ 33338 w 5756437"/>
                    <a:gd name="connsiteY7" fmla="*/ 1162583 h 1224508"/>
                    <a:gd name="connsiteX8" fmla="*/ 0 w 5756437"/>
                    <a:gd name="connsiteY8" fmla="*/ 66687 h 1224508"/>
                    <a:gd name="connsiteX0" fmla="*/ 0 w 5756440"/>
                    <a:gd name="connsiteY0" fmla="*/ 66687 h 1224508"/>
                    <a:gd name="connsiteX1" fmla="*/ 66687 w 5756440"/>
                    <a:gd name="connsiteY1" fmla="*/ 0 h 1224508"/>
                    <a:gd name="connsiteX2" fmla="*/ 5646887 w 5756440"/>
                    <a:gd name="connsiteY2" fmla="*/ 0 h 1224508"/>
                    <a:gd name="connsiteX3" fmla="*/ 5713574 w 5756440"/>
                    <a:gd name="connsiteY3" fmla="*/ 66687 h 1224508"/>
                    <a:gd name="connsiteX4" fmla="*/ 5756437 w 5756440"/>
                    <a:gd name="connsiteY4" fmla="*/ 1107814 h 1224508"/>
                    <a:gd name="connsiteX5" fmla="*/ 5720706 w 5756440"/>
                    <a:gd name="connsiteY5" fmla="*/ 1188788 h 1224508"/>
                    <a:gd name="connsiteX6" fmla="*/ 88118 w 5756440"/>
                    <a:gd name="connsiteY6" fmla="*/ 1224508 h 1224508"/>
                    <a:gd name="connsiteX7" fmla="*/ 33338 w 5756440"/>
                    <a:gd name="connsiteY7" fmla="*/ 1162583 h 1224508"/>
                    <a:gd name="connsiteX8" fmla="*/ 0 w 5756440"/>
                    <a:gd name="connsiteY8" fmla="*/ 66687 h 1224508"/>
                    <a:gd name="connsiteX0" fmla="*/ 0 w 5756778"/>
                    <a:gd name="connsiteY0" fmla="*/ 66687 h 1224508"/>
                    <a:gd name="connsiteX1" fmla="*/ 66687 w 5756778"/>
                    <a:gd name="connsiteY1" fmla="*/ 0 h 1224508"/>
                    <a:gd name="connsiteX2" fmla="*/ 5646887 w 5756778"/>
                    <a:gd name="connsiteY2" fmla="*/ 0 h 1224508"/>
                    <a:gd name="connsiteX3" fmla="*/ 5713574 w 5756778"/>
                    <a:gd name="connsiteY3" fmla="*/ 66687 h 1224508"/>
                    <a:gd name="connsiteX4" fmla="*/ 5756437 w 5756778"/>
                    <a:gd name="connsiteY4" fmla="*/ 1107814 h 1224508"/>
                    <a:gd name="connsiteX5" fmla="*/ 5725468 w 5756778"/>
                    <a:gd name="connsiteY5" fmla="*/ 1174500 h 1224508"/>
                    <a:gd name="connsiteX6" fmla="*/ 88118 w 5756778"/>
                    <a:gd name="connsiteY6" fmla="*/ 1224508 h 1224508"/>
                    <a:gd name="connsiteX7" fmla="*/ 33338 w 5756778"/>
                    <a:gd name="connsiteY7" fmla="*/ 1162583 h 1224508"/>
                    <a:gd name="connsiteX8" fmla="*/ 0 w 5756778"/>
                    <a:gd name="connsiteY8" fmla="*/ 66687 h 1224508"/>
                    <a:gd name="connsiteX0" fmla="*/ 0 w 5760352"/>
                    <a:gd name="connsiteY0" fmla="*/ 66687 h 1224508"/>
                    <a:gd name="connsiteX1" fmla="*/ 66687 w 5760352"/>
                    <a:gd name="connsiteY1" fmla="*/ 0 h 1224508"/>
                    <a:gd name="connsiteX2" fmla="*/ 5646887 w 5760352"/>
                    <a:gd name="connsiteY2" fmla="*/ 0 h 1224508"/>
                    <a:gd name="connsiteX3" fmla="*/ 5713574 w 5760352"/>
                    <a:gd name="connsiteY3" fmla="*/ 66687 h 1224508"/>
                    <a:gd name="connsiteX4" fmla="*/ 5756437 w 5760352"/>
                    <a:gd name="connsiteY4" fmla="*/ 1107814 h 1224508"/>
                    <a:gd name="connsiteX5" fmla="*/ 5725468 w 5760352"/>
                    <a:gd name="connsiteY5" fmla="*/ 1174500 h 1224508"/>
                    <a:gd name="connsiteX6" fmla="*/ 88118 w 5760352"/>
                    <a:gd name="connsiteY6" fmla="*/ 1224508 h 1224508"/>
                    <a:gd name="connsiteX7" fmla="*/ 33338 w 5760352"/>
                    <a:gd name="connsiteY7" fmla="*/ 1162583 h 1224508"/>
                    <a:gd name="connsiteX8" fmla="*/ 0 w 5760352"/>
                    <a:gd name="connsiteY8" fmla="*/ 66687 h 1224508"/>
                    <a:gd name="connsiteX0" fmla="*/ 0 w 5756437"/>
                    <a:gd name="connsiteY0" fmla="*/ 66687 h 1224508"/>
                    <a:gd name="connsiteX1" fmla="*/ 66687 w 5756437"/>
                    <a:gd name="connsiteY1" fmla="*/ 0 h 1224508"/>
                    <a:gd name="connsiteX2" fmla="*/ 5646887 w 5756437"/>
                    <a:gd name="connsiteY2" fmla="*/ 0 h 1224508"/>
                    <a:gd name="connsiteX3" fmla="*/ 5713574 w 5756437"/>
                    <a:gd name="connsiteY3" fmla="*/ 66687 h 1224508"/>
                    <a:gd name="connsiteX4" fmla="*/ 5756437 w 5756437"/>
                    <a:gd name="connsiteY4" fmla="*/ 1107814 h 1224508"/>
                    <a:gd name="connsiteX5" fmla="*/ 5725468 w 5756437"/>
                    <a:gd name="connsiteY5" fmla="*/ 1174500 h 1224508"/>
                    <a:gd name="connsiteX6" fmla="*/ 88118 w 5756437"/>
                    <a:gd name="connsiteY6" fmla="*/ 1224508 h 1224508"/>
                    <a:gd name="connsiteX7" fmla="*/ 33338 w 5756437"/>
                    <a:gd name="connsiteY7" fmla="*/ 1162583 h 1224508"/>
                    <a:gd name="connsiteX8" fmla="*/ 0 w 5756437"/>
                    <a:gd name="connsiteY8" fmla="*/ 66687 h 1224508"/>
                    <a:gd name="connsiteX0" fmla="*/ 0 w 5756444"/>
                    <a:gd name="connsiteY0" fmla="*/ 66687 h 1224508"/>
                    <a:gd name="connsiteX1" fmla="*/ 66687 w 5756444"/>
                    <a:gd name="connsiteY1" fmla="*/ 0 h 1224508"/>
                    <a:gd name="connsiteX2" fmla="*/ 5646887 w 5756444"/>
                    <a:gd name="connsiteY2" fmla="*/ 0 h 1224508"/>
                    <a:gd name="connsiteX3" fmla="*/ 5713574 w 5756444"/>
                    <a:gd name="connsiteY3" fmla="*/ 66687 h 1224508"/>
                    <a:gd name="connsiteX4" fmla="*/ 5756437 w 5756444"/>
                    <a:gd name="connsiteY4" fmla="*/ 1107814 h 1224508"/>
                    <a:gd name="connsiteX5" fmla="*/ 5732611 w 5756444"/>
                    <a:gd name="connsiteY5" fmla="*/ 1167356 h 1224508"/>
                    <a:gd name="connsiteX6" fmla="*/ 88118 w 5756444"/>
                    <a:gd name="connsiteY6" fmla="*/ 1224508 h 1224508"/>
                    <a:gd name="connsiteX7" fmla="*/ 33338 w 5756444"/>
                    <a:gd name="connsiteY7" fmla="*/ 1162583 h 1224508"/>
                    <a:gd name="connsiteX8" fmla="*/ 0 w 5756444"/>
                    <a:gd name="connsiteY8" fmla="*/ 66687 h 1224508"/>
                    <a:gd name="connsiteX0" fmla="*/ 0 w 5756444"/>
                    <a:gd name="connsiteY0" fmla="*/ 66687 h 1224508"/>
                    <a:gd name="connsiteX1" fmla="*/ 66687 w 5756444"/>
                    <a:gd name="connsiteY1" fmla="*/ 0 h 1224508"/>
                    <a:gd name="connsiteX2" fmla="*/ 5646887 w 5756444"/>
                    <a:gd name="connsiteY2" fmla="*/ 0 h 1224508"/>
                    <a:gd name="connsiteX3" fmla="*/ 5713574 w 5756444"/>
                    <a:gd name="connsiteY3" fmla="*/ 66687 h 1224508"/>
                    <a:gd name="connsiteX4" fmla="*/ 5756437 w 5756444"/>
                    <a:gd name="connsiteY4" fmla="*/ 1107814 h 1224508"/>
                    <a:gd name="connsiteX5" fmla="*/ 5732611 w 5756444"/>
                    <a:gd name="connsiteY5" fmla="*/ 1167356 h 1224508"/>
                    <a:gd name="connsiteX6" fmla="*/ 111931 w 5756444"/>
                    <a:gd name="connsiteY6" fmla="*/ 1224508 h 1224508"/>
                    <a:gd name="connsiteX7" fmla="*/ 33338 w 5756444"/>
                    <a:gd name="connsiteY7" fmla="*/ 1162583 h 1224508"/>
                    <a:gd name="connsiteX8" fmla="*/ 0 w 5756444"/>
                    <a:gd name="connsiteY8" fmla="*/ 66687 h 1224508"/>
                    <a:gd name="connsiteX0" fmla="*/ 0 w 5756444"/>
                    <a:gd name="connsiteY0" fmla="*/ 66687 h 1224508"/>
                    <a:gd name="connsiteX1" fmla="*/ 66687 w 5756444"/>
                    <a:gd name="connsiteY1" fmla="*/ 0 h 1224508"/>
                    <a:gd name="connsiteX2" fmla="*/ 5646887 w 5756444"/>
                    <a:gd name="connsiteY2" fmla="*/ 0 h 1224508"/>
                    <a:gd name="connsiteX3" fmla="*/ 5713574 w 5756444"/>
                    <a:gd name="connsiteY3" fmla="*/ 66687 h 1224508"/>
                    <a:gd name="connsiteX4" fmla="*/ 5756437 w 5756444"/>
                    <a:gd name="connsiteY4" fmla="*/ 1107814 h 1224508"/>
                    <a:gd name="connsiteX5" fmla="*/ 5732611 w 5756444"/>
                    <a:gd name="connsiteY5" fmla="*/ 1167356 h 1224508"/>
                    <a:gd name="connsiteX6" fmla="*/ 111931 w 5756444"/>
                    <a:gd name="connsiteY6" fmla="*/ 1224508 h 1224508"/>
                    <a:gd name="connsiteX7" fmla="*/ 66675 w 5756444"/>
                    <a:gd name="connsiteY7" fmla="*/ 1162583 h 1224508"/>
                    <a:gd name="connsiteX8" fmla="*/ 0 w 5756444"/>
                    <a:gd name="connsiteY8" fmla="*/ 66687 h 1224508"/>
                    <a:gd name="connsiteX0" fmla="*/ 0 w 5756444"/>
                    <a:gd name="connsiteY0" fmla="*/ 66687 h 1224508"/>
                    <a:gd name="connsiteX1" fmla="*/ 66687 w 5756444"/>
                    <a:gd name="connsiteY1" fmla="*/ 0 h 1224508"/>
                    <a:gd name="connsiteX2" fmla="*/ 5646887 w 5756444"/>
                    <a:gd name="connsiteY2" fmla="*/ 0 h 1224508"/>
                    <a:gd name="connsiteX3" fmla="*/ 5713574 w 5756444"/>
                    <a:gd name="connsiteY3" fmla="*/ 66687 h 1224508"/>
                    <a:gd name="connsiteX4" fmla="*/ 5756437 w 5756444"/>
                    <a:gd name="connsiteY4" fmla="*/ 1107814 h 1224508"/>
                    <a:gd name="connsiteX5" fmla="*/ 5732611 w 5756444"/>
                    <a:gd name="connsiteY5" fmla="*/ 1167356 h 1224508"/>
                    <a:gd name="connsiteX6" fmla="*/ 111931 w 5756444"/>
                    <a:gd name="connsiteY6" fmla="*/ 1224508 h 1224508"/>
                    <a:gd name="connsiteX7" fmla="*/ 66675 w 5756444"/>
                    <a:gd name="connsiteY7" fmla="*/ 1162583 h 1224508"/>
                    <a:gd name="connsiteX8" fmla="*/ 0 w 5756444"/>
                    <a:gd name="connsiteY8" fmla="*/ 66687 h 1224508"/>
                    <a:gd name="connsiteX0" fmla="*/ 0 w 5756444"/>
                    <a:gd name="connsiteY0" fmla="*/ 66687 h 1220546"/>
                    <a:gd name="connsiteX1" fmla="*/ 66687 w 5756444"/>
                    <a:gd name="connsiteY1" fmla="*/ 0 h 1220546"/>
                    <a:gd name="connsiteX2" fmla="*/ 5646887 w 5756444"/>
                    <a:gd name="connsiteY2" fmla="*/ 0 h 1220546"/>
                    <a:gd name="connsiteX3" fmla="*/ 5713574 w 5756444"/>
                    <a:gd name="connsiteY3" fmla="*/ 66687 h 1220546"/>
                    <a:gd name="connsiteX4" fmla="*/ 5756437 w 5756444"/>
                    <a:gd name="connsiteY4" fmla="*/ 1107814 h 1220546"/>
                    <a:gd name="connsiteX5" fmla="*/ 5732611 w 5756444"/>
                    <a:gd name="connsiteY5" fmla="*/ 1167356 h 1220546"/>
                    <a:gd name="connsiteX6" fmla="*/ 178606 w 5756444"/>
                    <a:gd name="connsiteY6" fmla="*/ 1220546 h 1220546"/>
                    <a:gd name="connsiteX7" fmla="*/ 66675 w 5756444"/>
                    <a:gd name="connsiteY7" fmla="*/ 1162583 h 1220546"/>
                    <a:gd name="connsiteX8" fmla="*/ 0 w 5756444"/>
                    <a:gd name="connsiteY8" fmla="*/ 66687 h 1220546"/>
                    <a:gd name="connsiteX0" fmla="*/ 0 w 5756444"/>
                    <a:gd name="connsiteY0" fmla="*/ 66687 h 1220546"/>
                    <a:gd name="connsiteX1" fmla="*/ 66687 w 5756444"/>
                    <a:gd name="connsiteY1" fmla="*/ 0 h 1220546"/>
                    <a:gd name="connsiteX2" fmla="*/ 5646887 w 5756444"/>
                    <a:gd name="connsiteY2" fmla="*/ 0 h 1220546"/>
                    <a:gd name="connsiteX3" fmla="*/ 5713574 w 5756444"/>
                    <a:gd name="connsiteY3" fmla="*/ 66687 h 1220546"/>
                    <a:gd name="connsiteX4" fmla="*/ 5756437 w 5756444"/>
                    <a:gd name="connsiteY4" fmla="*/ 1107814 h 1220546"/>
                    <a:gd name="connsiteX5" fmla="*/ 5732611 w 5756444"/>
                    <a:gd name="connsiteY5" fmla="*/ 1167356 h 1220546"/>
                    <a:gd name="connsiteX6" fmla="*/ 178606 w 5756444"/>
                    <a:gd name="connsiteY6" fmla="*/ 1220546 h 1220546"/>
                    <a:gd name="connsiteX7" fmla="*/ 85725 w 5756444"/>
                    <a:gd name="connsiteY7" fmla="*/ 1162583 h 1220546"/>
                    <a:gd name="connsiteX8" fmla="*/ 0 w 5756444"/>
                    <a:gd name="connsiteY8" fmla="*/ 66687 h 1220546"/>
                    <a:gd name="connsiteX0" fmla="*/ 0 w 5756444"/>
                    <a:gd name="connsiteY0" fmla="*/ 66687 h 1220546"/>
                    <a:gd name="connsiteX1" fmla="*/ 66687 w 5756444"/>
                    <a:gd name="connsiteY1" fmla="*/ 0 h 1220546"/>
                    <a:gd name="connsiteX2" fmla="*/ 5646887 w 5756444"/>
                    <a:gd name="connsiteY2" fmla="*/ 0 h 1220546"/>
                    <a:gd name="connsiteX3" fmla="*/ 5713574 w 5756444"/>
                    <a:gd name="connsiteY3" fmla="*/ 66687 h 1220546"/>
                    <a:gd name="connsiteX4" fmla="*/ 5756437 w 5756444"/>
                    <a:gd name="connsiteY4" fmla="*/ 1107814 h 1220546"/>
                    <a:gd name="connsiteX5" fmla="*/ 5732611 w 5756444"/>
                    <a:gd name="connsiteY5" fmla="*/ 1167356 h 1220546"/>
                    <a:gd name="connsiteX6" fmla="*/ 178606 w 5756444"/>
                    <a:gd name="connsiteY6" fmla="*/ 1220546 h 1220546"/>
                    <a:gd name="connsiteX7" fmla="*/ 85725 w 5756444"/>
                    <a:gd name="connsiteY7" fmla="*/ 1162583 h 1220546"/>
                    <a:gd name="connsiteX8" fmla="*/ 0 w 5756444"/>
                    <a:gd name="connsiteY8" fmla="*/ 66687 h 1220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56444" h="1220546">
                      <a:moveTo>
                        <a:pt x="0" y="66687"/>
                      </a:moveTo>
                      <a:cubicBezTo>
                        <a:pt x="0" y="29857"/>
                        <a:pt x="29857" y="0"/>
                        <a:pt x="66687" y="0"/>
                      </a:cubicBezTo>
                      <a:lnTo>
                        <a:pt x="5646887" y="0"/>
                      </a:lnTo>
                      <a:cubicBezTo>
                        <a:pt x="5683717" y="0"/>
                        <a:pt x="5713574" y="29857"/>
                        <a:pt x="5713574" y="66687"/>
                      </a:cubicBezTo>
                      <a:cubicBezTo>
                        <a:pt x="5733418" y="431192"/>
                        <a:pt x="5741355" y="745690"/>
                        <a:pt x="5756437" y="1107814"/>
                      </a:cubicBezTo>
                      <a:cubicBezTo>
                        <a:pt x="5756437" y="1144644"/>
                        <a:pt x="5757535" y="1148306"/>
                        <a:pt x="5732611" y="1167356"/>
                      </a:cubicBezTo>
                      <a:lnTo>
                        <a:pt x="178606" y="1220546"/>
                      </a:lnTo>
                      <a:cubicBezTo>
                        <a:pt x="141776" y="1220546"/>
                        <a:pt x="85725" y="1199413"/>
                        <a:pt x="85725" y="1162583"/>
                      </a:cubicBezTo>
                      <a:cubicBezTo>
                        <a:pt x="45243" y="788547"/>
                        <a:pt x="0" y="430398"/>
                        <a:pt x="0" y="66687"/>
                      </a:cubicBezTo>
                      <a:close/>
                    </a:path>
                  </a:pathLst>
                </a:custGeom>
                <a:solidFill>
                  <a:srgbClr val="C47B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 rot="224493">
                <a:off x="1697377" y="1097233"/>
                <a:ext cx="3510625" cy="3312262"/>
                <a:chOff x="6845300" y="703516"/>
                <a:chExt cx="3510625" cy="3312262"/>
              </a:xfrm>
            </p:grpSpPr>
            <p:sp>
              <p:nvSpPr>
                <p:cNvPr id="108" name="Rounded Rectangle 107"/>
                <p:cNvSpPr/>
                <p:nvPr/>
              </p:nvSpPr>
              <p:spPr>
                <a:xfrm>
                  <a:off x="6865901" y="1717996"/>
                  <a:ext cx="3469423" cy="2297782"/>
                </a:xfrm>
                <a:prstGeom prst="roundRect">
                  <a:avLst>
                    <a:gd name="adj" fmla="val 1815"/>
                  </a:avLst>
                </a:prstGeom>
                <a:solidFill>
                  <a:srgbClr val="6AC2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2" name="Rounded Rectangle 19"/>
                <p:cNvSpPr/>
                <p:nvPr/>
              </p:nvSpPr>
              <p:spPr>
                <a:xfrm>
                  <a:off x="6865901" y="1717996"/>
                  <a:ext cx="3469423" cy="1098994"/>
                </a:xfrm>
                <a:custGeom>
                  <a:avLst/>
                  <a:gdLst>
                    <a:gd name="connsiteX0" fmla="*/ 0 w 3469423"/>
                    <a:gd name="connsiteY0" fmla="*/ 19947 h 1098994"/>
                    <a:gd name="connsiteX1" fmla="*/ 19947 w 3469423"/>
                    <a:gd name="connsiteY1" fmla="*/ 0 h 1098994"/>
                    <a:gd name="connsiteX2" fmla="*/ 3449476 w 3469423"/>
                    <a:gd name="connsiteY2" fmla="*/ 0 h 1098994"/>
                    <a:gd name="connsiteX3" fmla="*/ 3469423 w 3469423"/>
                    <a:gd name="connsiteY3" fmla="*/ 19947 h 1098994"/>
                    <a:gd name="connsiteX4" fmla="*/ 3469423 w 3469423"/>
                    <a:gd name="connsiteY4" fmla="*/ 1079047 h 1098994"/>
                    <a:gd name="connsiteX5" fmla="*/ 3449476 w 3469423"/>
                    <a:gd name="connsiteY5" fmla="*/ 1098994 h 1098994"/>
                    <a:gd name="connsiteX6" fmla="*/ 19947 w 3469423"/>
                    <a:gd name="connsiteY6" fmla="*/ 1098994 h 1098994"/>
                    <a:gd name="connsiteX7" fmla="*/ 0 w 3469423"/>
                    <a:gd name="connsiteY7" fmla="*/ 1079047 h 1098994"/>
                    <a:gd name="connsiteX8" fmla="*/ 0 w 3469423"/>
                    <a:gd name="connsiteY8" fmla="*/ 19947 h 1098994"/>
                    <a:gd name="connsiteX0" fmla="*/ 0 w 3469423"/>
                    <a:gd name="connsiteY0" fmla="*/ 19947 h 1136360"/>
                    <a:gd name="connsiteX1" fmla="*/ 19947 w 3469423"/>
                    <a:gd name="connsiteY1" fmla="*/ 0 h 1136360"/>
                    <a:gd name="connsiteX2" fmla="*/ 3449476 w 3469423"/>
                    <a:gd name="connsiteY2" fmla="*/ 0 h 1136360"/>
                    <a:gd name="connsiteX3" fmla="*/ 3469423 w 3469423"/>
                    <a:gd name="connsiteY3" fmla="*/ 19947 h 1136360"/>
                    <a:gd name="connsiteX4" fmla="*/ 3469423 w 3469423"/>
                    <a:gd name="connsiteY4" fmla="*/ 1079047 h 1136360"/>
                    <a:gd name="connsiteX5" fmla="*/ 3449476 w 3469423"/>
                    <a:gd name="connsiteY5" fmla="*/ 1098994 h 1136360"/>
                    <a:gd name="connsiteX6" fmla="*/ 1690724 w 3469423"/>
                    <a:gd name="connsiteY6" fmla="*/ 1136329 h 1136360"/>
                    <a:gd name="connsiteX7" fmla="*/ 19947 w 3469423"/>
                    <a:gd name="connsiteY7" fmla="*/ 1098994 h 1136360"/>
                    <a:gd name="connsiteX8" fmla="*/ 0 w 3469423"/>
                    <a:gd name="connsiteY8" fmla="*/ 1079047 h 1136360"/>
                    <a:gd name="connsiteX9" fmla="*/ 0 w 3469423"/>
                    <a:gd name="connsiteY9" fmla="*/ 19947 h 1136360"/>
                    <a:gd name="connsiteX0" fmla="*/ 0 w 3469423"/>
                    <a:gd name="connsiteY0" fmla="*/ 19947 h 1117279"/>
                    <a:gd name="connsiteX1" fmla="*/ 19947 w 3469423"/>
                    <a:gd name="connsiteY1" fmla="*/ 0 h 1117279"/>
                    <a:gd name="connsiteX2" fmla="*/ 3449476 w 3469423"/>
                    <a:gd name="connsiteY2" fmla="*/ 0 h 1117279"/>
                    <a:gd name="connsiteX3" fmla="*/ 3469423 w 3469423"/>
                    <a:gd name="connsiteY3" fmla="*/ 19947 h 1117279"/>
                    <a:gd name="connsiteX4" fmla="*/ 3469423 w 3469423"/>
                    <a:gd name="connsiteY4" fmla="*/ 1079047 h 1117279"/>
                    <a:gd name="connsiteX5" fmla="*/ 3449476 w 3469423"/>
                    <a:gd name="connsiteY5" fmla="*/ 1098994 h 1117279"/>
                    <a:gd name="connsiteX6" fmla="*/ 1725649 w 3469423"/>
                    <a:gd name="connsiteY6" fmla="*/ 1117279 h 1117279"/>
                    <a:gd name="connsiteX7" fmla="*/ 19947 w 3469423"/>
                    <a:gd name="connsiteY7" fmla="*/ 1098994 h 1117279"/>
                    <a:gd name="connsiteX8" fmla="*/ 0 w 3469423"/>
                    <a:gd name="connsiteY8" fmla="*/ 1079047 h 1117279"/>
                    <a:gd name="connsiteX9" fmla="*/ 0 w 3469423"/>
                    <a:gd name="connsiteY9" fmla="*/ 19947 h 1117279"/>
                    <a:gd name="connsiteX0" fmla="*/ 0 w 3469423"/>
                    <a:gd name="connsiteY0" fmla="*/ 19947 h 1117282"/>
                    <a:gd name="connsiteX1" fmla="*/ 19947 w 3469423"/>
                    <a:gd name="connsiteY1" fmla="*/ 0 h 1117282"/>
                    <a:gd name="connsiteX2" fmla="*/ 3449476 w 3469423"/>
                    <a:gd name="connsiteY2" fmla="*/ 0 h 1117282"/>
                    <a:gd name="connsiteX3" fmla="*/ 3469423 w 3469423"/>
                    <a:gd name="connsiteY3" fmla="*/ 19947 h 1117282"/>
                    <a:gd name="connsiteX4" fmla="*/ 3469423 w 3469423"/>
                    <a:gd name="connsiteY4" fmla="*/ 1079047 h 1117282"/>
                    <a:gd name="connsiteX5" fmla="*/ 3449476 w 3469423"/>
                    <a:gd name="connsiteY5" fmla="*/ 1098994 h 1117282"/>
                    <a:gd name="connsiteX6" fmla="*/ 1725649 w 3469423"/>
                    <a:gd name="connsiteY6" fmla="*/ 1117279 h 1117282"/>
                    <a:gd name="connsiteX7" fmla="*/ 19947 w 3469423"/>
                    <a:gd name="connsiteY7" fmla="*/ 1098994 h 1117282"/>
                    <a:gd name="connsiteX8" fmla="*/ 0 w 3469423"/>
                    <a:gd name="connsiteY8" fmla="*/ 1079047 h 1117282"/>
                    <a:gd name="connsiteX9" fmla="*/ 0 w 3469423"/>
                    <a:gd name="connsiteY9" fmla="*/ 19947 h 1117282"/>
                    <a:gd name="connsiteX0" fmla="*/ 0 w 3469423"/>
                    <a:gd name="connsiteY0" fmla="*/ 19947 h 1117282"/>
                    <a:gd name="connsiteX1" fmla="*/ 19947 w 3469423"/>
                    <a:gd name="connsiteY1" fmla="*/ 0 h 1117282"/>
                    <a:gd name="connsiteX2" fmla="*/ 3449476 w 3469423"/>
                    <a:gd name="connsiteY2" fmla="*/ 0 h 1117282"/>
                    <a:gd name="connsiteX3" fmla="*/ 3469423 w 3469423"/>
                    <a:gd name="connsiteY3" fmla="*/ 19947 h 1117282"/>
                    <a:gd name="connsiteX4" fmla="*/ 3469423 w 3469423"/>
                    <a:gd name="connsiteY4" fmla="*/ 1079047 h 1117282"/>
                    <a:gd name="connsiteX5" fmla="*/ 3449476 w 3469423"/>
                    <a:gd name="connsiteY5" fmla="*/ 1098994 h 1117282"/>
                    <a:gd name="connsiteX6" fmla="*/ 1725649 w 3469423"/>
                    <a:gd name="connsiteY6" fmla="*/ 1117279 h 1117282"/>
                    <a:gd name="connsiteX7" fmla="*/ 19947 w 3469423"/>
                    <a:gd name="connsiteY7" fmla="*/ 1098994 h 1117282"/>
                    <a:gd name="connsiteX8" fmla="*/ 0 w 3469423"/>
                    <a:gd name="connsiteY8" fmla="*/ 1079047 h 1117282"/>
                    <a:gd name="connsiteX9" fmla="*/ 0 w 3469423"/>
                    <a:gd name="connsiteY9" fmla="*/ 19947 h 1117282"/>
                    <a:gd name="connsiteX0" fmla="*/ 0 w 3469423"/>
                    <a:gd name="connsiteY0" fmla="*/ 19947 h 1117282"/>
                    <a:gd name="connsiteX1" fmla="*/ 19947 w 3469423"/>
                    <a:gd name="connsiteY1" fmla="*/ 0 h 1117282"/>
                    <a:gd name="connsiteX2" fmla="*/ 3449476 w 3469423"/>
                    <a:gd name="connsiteY2" fmla="*/ 0 h 1117282"/>
                    <a:gd name="connsiteX3" fmla="*/ 3469423 w 3469423"/>
                    <a:gd name="connsiteY3" fmla="*/ 19947 h 1117282"/>
                    <a:gd name="connsiteX4" fmla="*/ 3466248 w 3469423"/>
                    <a:gd name="connsiteY4" fmla="*/ 1021897 h 1117282"/>
                    <a:gd name="connsiteX5" fmla="*/ 3449476 w 3469423"/>
                    <a:gd name="connsiteY5" fmla="*/ 1098994 h 1117282"/>
                    <a:gd name="connsiteX6" fmla="*/ 1725649 w 3469423"/>
                    <a:gd name="connsiteY6" fmla="*/ 1117279 h 1117282"/>
                    <a:gd name="connsiteX7" fmla="*/ 19947 w 3469423"/>
                    <a:gd name="connsiteY7" fmla="*/ 1098994 h 1117282"/>
                    <a:gd name="connsiteX8" fmla="*/ 0 w 3469423"/>
                    <a:gd name="connsiteY8" fmla="*/ 1079047 h 1117282"/>
                    <a:gd name="connsiteX9" fmla="*/ 0 w 3469423"/>
                    <a:gd name="connsiteY9" fmla="*/ 19947 h 1117282"/>
                    <a:gd name="connsiteX0" fmla="*/ 0 w 3469423"/>
                    <a:gd name="connsiteY0" fmla="*/ 19947 h 1117280"/>
                    <a:gd name="connsiteX1" fmla="*/ 19947 w 3469423"/>
                    <a:gd name="connsiteY1" fmla="*/ 0 h 1117280"/>
                    <a:gd name="connsiteX2" fmla="*/ 3449476 w 3469423"/>
                    <a:gd name="connsiteY2" fmla="*/ 0 h 1117280"/>
                    <a:gd name="connsiteX3" fmla="*/ 3469423 w 3469423"/>
                    <a:gd name="connsiteY3" fmla="*/ 19947 h 1117280"/>
                    <a:gd name="connsiteX4" fmla="*/ 3466248 w 3469423"/>
                    <a:gd name="connsiteY4" fmla="*/ 1021897 h 1117280"/>
                    <a:gd name="connsiteX5" fmla="*/ 3446301 w 3469423"/>
                    <a:gd name="connsiteY5" fmla="*/ 1070419 h 1117280"/>
                    <a:gd name="connsiteX6" fmla="*/ 1725649 w 3469423"/>
                    <a:gd name="connsiteY6" fmla="*/ 1117279 h 1117280"/>
                    <a:gd name="connsiteX7" fmla="*/ 19947 w 3469423"/>
                    <a:gd name="connsiteY7" fmla="*/ 1098994 h 1117280"/>
                    <a:gd name="connsiteX8" fmla="*/ 0 w 3469423"/>
                    <a:gd name="connsiteY8" fmla="*/ 1079047 h 1117280"/>
                    <a:gd name="connsiteX9" fmla="*/ 0 w 3469423"/>
                    <a:gd name="connsiteY9" fmla="*/ 19947 h 1117280"/>
                    <a:gd name="connsiteX0" fmla="*/ 0 w 3469423"/>
                    <a:gd name="connsiteY0" fmla="*/ 19947 h 1098994"/>
                    <a:gd name="connsiteX1" fmla="*/ 19947 w 3469423"/>
                    <a:gd name="connsiteY1" fmla="*/ 0 h 1098994"/>
                    <a:gd name="connsiteX2" fmla="*/ 3449476 w 3469423"/>
                    <a:gd name="connsiteY2" fmla="*/ 0 h 1098994"/>
                    <a:gd name="connsiteX3" fmla="*/ 3469423 w 3469423"/>
                    <a:gd name="connsiteY3" fmla="*/ 19947 h 1098994"/>
                    <a:gd name="connsiteX4" fmla="*/ 3466248 w 3469423"/>
                    <a:gd name="connsiteY4" fmla="*/ 1021897 h 1098994"/>
                    <a:gd name="connsiteX5" fmla="*/ 3446301 w 3469423"/>
                    <a:gd name="connsiteY5" fmla="*/ 1070419 h 1098994"/>
                    <a:gd name="connsiteX6" fmla="*/ 1731999 w 3469423"/>
                    <a:gd name="connsiteY6" fmla="*/ 1098229 h 1098994"/>
                    <a:gd name="connsiteX7" fmla="*/ 19947 w 3469423"/>
                    <a:gd name="connsiteY7" fmla="*/ 1098994 h 1098994"/>
                    <a:gd name="connsiteX8" fmla="*/ 0 w 3469423"/>
                    <a:gd name="connsiteY8" fmla="*/ 1079047 h 1098994"/>
                    <a:gd name="connsiteX9" fmla="*/ 0 w 3469423"/>
                    <a:gd name="connsiteY9" fmla="*/ 19947 h 1098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69423" h="1098994">
                      <a:moveTo>
                        <a:pt x="0" y="19947"/>
                      </a:moveTo>
                      <a:cubicBezTo>
                        <a:pt x="0" y="8931"/>
                        <a:pt x="8931" y="0"/>
                        <a:pt x="19947" y="0"/>
                      </a:cubicBezTo>
                      <a:lnTo>
                        <a:pt x="3449476" y="0"/>
                      </a:lnTo>
                      <a:cubicBezTo>
                        <a:pt x="3460492" y="0"/>
                        <a:pt x="3469423" y="8931"/>
                        <a:pt x="3469423" y="19947"/>
                      </a:cubicBezTo>
                      <a:cubicBezTo>
                        <a:pt x="3468365" y="353930"/>
                        <a:pt x="3467306" y="687914"/>
                        <a:pt x="3466248" y="1021897"/>
                      </a:cubicBezTo>
                      <a:cubicBezTo>
                        <a:pt x="3466248" y="1032913"/>
                        <a:pt x="3457317" y="1070419"/>
                        <a:pt x="3446301" y="1070419"/>
                      </a:cubicBezTo>
                      <a:cubicBezTo>
                        <a:pt x="2871692" y="1076514"/>
                        <a:pt x="2862233" y="1098484"/>
                        <a:pt x="1731999" y="1098229"/>
                      </a:cubicBezTo>
                      <a:lnTo>
                        <a:pt x="19947" y="1098994"/>
                      </a:lnTo>
                      <a:cubicBezTo>
                        <a:pt x="8931" y="1098994"/>
                        <a:pt x="0" y="1090063"/>
                        <a:pt x="0" y="1079047"/>
                      </a:cubicBezTo>
                      <a:lnTo>
                        <a:pt x="0" y="19947"/>
                      </a:lnTo>
                      <a:close/>
                    </a:path>
                  </a:pathLst>
                </a:custGeom>
                <a:solidFill>
                  <a:srgbClr val="409E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16" name="Rounded Rectangle 115"/>
                <p:cNvSpPr/>
                <p:nvPr/>
              </p:nvSpPr>
              <p:spPr>
                <a:xfrm flipV="1">
                  <a:off x="6845300" y="703516"/>
                  <a:ext cx="3510625" cy="1044961"/>
                </a:xfrm>
                <a:prstGeom prst="roundRect">
                  <a:avLst>
                    <a:gd name="adj" fmla="val 5446"/>
                  </a:avLst>
                </a:prstGeom>
                <a:solidFill>
                  <a:srgbClr val="45A95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 rot="21480000">
                  <a:off x="7086600" y="1920240"/>
                  <a:ext cx="3070860" cy="18669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 rot="21480000">
                  <a:off x="7086402" y="2786085"/>
                  <a:ext cx="3070860" cy="131763"/>
                </a:xfrm>
                <a:prstGeom prst="rect">
                  <a:avLst/>
                </a:prstGeom>
                <a:solidFill>
                  <a:srgbClr val="DEDED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28" name="Rounded Rectangle 21"/>
                <p:cNvSpPr/>
                <p:nvPr/>
              </p:nvSpPr>
              <p:spPr>
                <a:xfrm>
                  <a:off x="6934200" y="2786770"/>
                  <a:ext cx="3332826" cy="1108157"/>
                </a:xfrm>
                <a:custGeom>
                  <a:avLst/>
                  <a:gdLst>
                    <a:gd name="connsiteX0" fmla="*/ 0 w 3332826"/>
                    <a:gd name="connsiteY0" fmla="*/ 19551 h 1077201"/>
                    <a:gd name="connsiteX1" fmla="*/ 19551 w 3332826"/>
                    <a:gd name="connsiteY1" fmla="*/ 0 h 1077201"/>
                    <a:gd name="connsiteX2" fmla="*/ 3313275 w 3332826"/>
                    <a:gd name="connsiteY2" fmla="*/ 0 h 1077201"/>
                    <a:gd name="connsiteX3" fmla="*/ 3332826 w 3332826"/>
                    <a:gd name="connsiteY3" fmla="*/ 19551 h 1077201"/>
                    <a:gd name="connsiteX4" fmla="*/ 3332826 w 3332826"/>
                    <a:gd name="connsiteY4" fmla="*/ 1057650 h 1077201"/>
                    <a:gd name="connsiteX5" fmla="*/ 3313275 w 3332826"/>
                    <a:gd name="connsiteY5" fmla="*/ 1077201 h 1077201"/>
                    <a:gd name="connsiteX6" fmla="*/ 19551 w 3332826"/>
                    <a:gd name="connsiteY6" fmla="*/ 1077201 h 1077201"/>
                    <a:gd name="connsiteX7" fmla="*/ 0 w 3332826"/>
                    <a:gd name="connsiteY7" fmla="*/ 1057650 h 1077201"/>
                    <a:gd name="connsiteX8" fmla="*/ 0 w 3332826"/>
                    <a:gd name="connsiteY8" fmla="*/ 19551 h 1077201"/>
                    <a:gd name="connsiteX0" fmla="*/ 0 w 3337589"/>
                    <a:gd name="connsiteY0" fmla="*/ 19551 h 1077201"/>
                    <a:gd name="connsiteX1" fmla="*/ 19551 w 3337589"/>
                    <a:gd name="connsiteY1" fmla="*/ 0 h 1077201"/>
                    <a:gd name="connsiteX2" fmla="*/ 3313275 w 3337589"/>
                    <a:gd name="connsiteY2" fmla="*/ 0 h 1077201"/>
                    <a:gd name="connsiteX3" fmla="*/ 3337589 w 3337589"/>
                    <a:gd name="connsiteY3" fmla="*/ 176714 h 1077201"/>
                    <a:gd name="connsiteX4" fmla="*/ 3332826 w 3337589"/>
                    <a:gd name="connsiteY4" fmla="*/ 1057650 h 1077201"/>
                    <a:gd name="connsiteX5" fmla="*/ 3313275 w 3337589"/>
                    <a:gd name="connsiteY5" fmla="*/ 1077201 h 1077201"/>
                    <a:gd name="connsiteX6" fmla="*/ 19551 w 3337589"/>
                    <a:gd name="connsiteY6" fmla="*/ 1077201 h 1077201"/>
                    <a:gd name="connsiteX7" fmla="*/ 0 w 3337589"/>
                    <a:gd name="connsiteY7" fmla="*/ 1057650 h 1077201"/>
                    <a:gd name="connsiteX8" fmla="*/ 0 w 3337589"/>
                    <a:gd name="connsiteY8" fmla="*/ 19551 h 1077201"/>
                    <a:gd name="connsiteX0" fmla="*/ 0 w 3563875"/>
                    <a:gd name="connsiteY0" fmla="*/ 19551 h 1077201"/>
                    <a:gd name="connsiteX1" fmla="*/ 19551 w 3563875"/>
                    <a:gd name="connsiteY1" fmla="*/ 0 h 1077201"/>
                    <a:gd name="connsiteX2" fmla="*/ 3313275 w 3563875"/>
                    <a:gd name="connsiteY2" fmla="*/ 0 h 1077201"/>
                    <a:gd name="connsiteX3" fmla="*/ 3332826 w 3563875"/>
                    <a:gd name="connsiteY3" fmla="*/ 1057650 h 1077201"/>
                    <a:gd name="connsiteX4" fmla="*/ 3313275 w 3563875"/>
                    <a:gd name="connsiteY4" fmla="*/ 1077201 h 1077201"/>
                    <a:gd name="connsiteX5" fmla="*/ 19551 w 3563875"/>
                    <a:gd name="connsiteY5" fmla="*/ 1077201 h 1077201"/>
                    <a:gd name="connsiteX6" fmla="*/ 0 w 3563875"/>
                    <a:gd name="connsiteY6" fmla="*/ 1057650 h 1077201"/>
                    <a:gd name="connsiteX7" fmla="*/ 0 w 3563875"/>
                    <a:gd name="connsiteY7" fmla="*/ 19551 h 1077201"/>
                    <a:gd name="connsiteX0" fmla="*/ 0 w 3563875"/>
                    <a:gd name="connsiteY0" fmla="*/ 43363 h 1101013"/>
                    <a:gd name="connsiteX1" fmla="*/ 19551 w 3563875"/>
                    <a:gd name="connsiteY1" fmla="*/ 23812 h 1101013"/>
                    <a:gd name="connsiteX2" fmla="*/ 3313275 w 3563875"/>
                    <a:gd name="connsiteY2" fmla="*/ 0 h 1101013"/>
                    <a:gd name="connsiteX3" fmla="*/ 3332826 w 3563875"/>
                    <a:gd name="connsiteY3" fmla="*/ 1081462 h 1101013"/>
                    <a:gd name="connsiteX4" fmla="*/ 3313275 w 3563875"/>
                    <a:gd name="connsiteY4" fmla="*/ 1101013 h 1101013"/>
                    <a:gd name="connsiteX5" fmla="*/ 19551 w 3563875"/>
                    <a:gd name="connsiteY5" fmla="*/ 1101013 h 1101013"/>
                    <a:gd name="connsiteX6" fmla="*/ 0 w 3563875"/>
                    <a:gd name="connsiteY6" fmla="*/ 1081462 h 1101013"/>
                    <a:gd name="connsiteX7" fmla="*/ 0 w 3563875"/>
                    <a:gd name="connsiteY7" fmla="*/ 43363 h 1101013"/>
                    <a:gd name="connsiteX0" fmla="*/ 0 w 3563875"/>
                    <a:gd name="connsiteY0" fmla="*/ 43363 h 1101013"/>
                    <a:gd name="connsiteX1" fmla="*/ 19551 w 3563875"/>
                    <a:gd name="connsiteY1" fmla="*/ 23812 h 1101013"/>
                    <a:gd name="connsiteX2" fmla="*/ 3313275 w 3563875"/>
                    <a:gd name="connsiteY2" fmla="*/ 0 h 1101013"/>
                    <a:gd name="connsiteX3" fmla="*/ 3332826 w 3563875"/>
                    <a:gd name="connsiteY3" fmla="*/ 1081462 h 1101013"/>
                    <a:gd name="connsiteX4" fmla="*/ 3313275 w 3563875"/>
                    <a:gd name="connsiteY4" fmla="*/ 1101013 h 1101013"/>
                    <a:gd name="connsiteX5" fmla="*/ 19551 w 3563875"/>
                    <a:gd name="connsiteY5" fmla="*/ 1101013 h 1101013"/>
                    <a:gd name="connsiteX6" fmla="*/ 0 w 3563875"/>
                    <a:gd name="connsiteY6" fmla="*/ 1081462 h 1101013"/>
                    <a:gd name="connsiteX7" fmla="*/ 0 w 3563875"/>
                    <a:gd name="connsiteY7" fmla="*/ 43363 h 1101013"/>
                    <a:gd name="connsiteX0" fmla="*/ 0 w 3563875"/>
                    <a:gd name="connsiteY0" fmla="*/ 43363 h 1101013"/>
                    <a:gd name="connsiteX1" fmla="*/ 19551 w 3563875"/>
                    <a:gd name="connsiteY1" fmla="*/ 23812 h 1101013"/>
                    <a:gd name="connsiteX2" fmla="*/ 3313275 w 3563875"/>
                    <a:gd name="connsiteY2" fmla="*/ 0 h 1101013"/>
                    <a:gd name="connsiteX3" fmla="*/ 3332826 w 3563875"/>
                    <a:gd name="connsiteY3" fmla="*/ 1081462 h 1101013"/>
                    <a:gd name="connsiteX4" fmla="*/ 3313275 w 3563875"/>
                    <a:gd name="connsiteY4" fmla="*/ 1101013 h 1101013"/>
                    <a:gd name="connsiteX5" fmla="*/ 19551 w 3563875"/>
                    <a:gd name="connsiteY5" fmla="*/ 1101013 h 1101013"/>
                    <a:gd name="connsiteX6" fmla="*/ 0 w 3563875"/>
                    <a:gd name="connsiteY6" fmla="*/ 1081462 h 1101013"/>
                    <a:gd name="connsiteX7" fmla="*/ 0 w 3563875"/>
                    <a:gd name="connsiteY7" fmla="*/ 43363 h 1101013"/>
                    <a:gd name="connsiteX0" fmla="*/ 0 w 3563875"/>
                    <a:gd name="connsiteY0" fmla="*/ 43363 h 1101013"/>
                    <a:gd name="connsiteX1" fmla="*/ 19551 w 3563875"/>
                    <a:gd name="connsiteY1" fmla="*/ 23812 h 1101013"/>
                    <a:gd name="connsiteX2" fmla="*/ 3313275 w 3563875"/>
                    <a:gd name="connsiteY2" fmla="*/ 0 h 1101013"/>
                    <a:gd name="connsiteX3" fmla="*/ 3332826 w 3563875"/>
                    <a:gd name="connsiteY3" fmla="*/ 1081462 h 1101013"/>
                    <a:gd name="connsiteX4" fmla="*/ 3313275 w 3563875"/>
                    <a:gd name="connsiteY4" fmla="*/ 1101013 h 1101013"/>
                    <a:gd name="connsiteX5" fmla="*/ 19551 w 3563875"/>
                    <a:gd name="connsiteY5" fmla="*/ 1101013 h 1101013"/>
                    <a:gd name="connsiteX6" fmla="*/ 0 w 3563875"/>
                    <a:gd name="connsiteY6" fmla="*/ 1081462 h 1101013"/>
                    <a:gd name="connsiteX7" fmla="*/ 0 w 3563875"/>
                    <a:gd name="connsiteY7" fmla="*/ 43363 h 1101013"/>
                    <a:gd name="connsiteX0" fmla="*/ 0 w 3332826"/>
                    <a:gd name="connsiteY0" fmla="*/ 43363 h 1101013"/>
                    <a:gd name="connsiteX1" fmla="*/ 19551 w 3332826"/>
                    <a:gd name="connsiteY1" fmla="*/ 23812 h 1101013"/>
                    <a:gd name="connsiteX2" fmla="*/ 3313275 w 3332826"/>
                    <a:gd name="connsiteY2" fmla="*/ 0 h 1101013"/>
                    <a:gd name="connsiteX3" fmla="*/ 3332826 w 3332826"/>
                    <a:gd name="connsiteY3" fmla="*/ 1081462 h 1101013"/>
                    <a:gd name="connsiteX4" fmla="*/ 3313275 w 3332826"/>
                    <a:gd name="connsiteY4" fmla="*/ 1101013 h 1101013"/>
                    <a:gd name="connsiteX5" fmla="*/ 19551 w 3332826"/>
                    <a:gd name="connsiteY5" fmla="*/ 1101013 h 1101013"/>
                    <a:gd name="connsiteX6" fmla="*/ 0 w 3332826"/>
                    <a:gd name="connsiteY6" fmla="*/ 1081462 h 1101013"/>
                    <a:gd name="connsiteX7" fmla="*/ 0 w 3332826"/>
                    <a:gd name="connsiteY7" fmla="*/ 43363 h 1101013"/>
                    <a:gd name="connsiteX0" fmla="*/ 0 w 3332826"/>
                    <a:gd name="connsiteY0" fmla="*/ 43363 h 1101013"/>
                    <a:gd name="connsiteX1" fmla="*/ 19551 w 3332826"/>
                    <a:gd name="connsiteY1" fmla="*/ 23812 h 1101013"/>
                    <a:gd name="connsiteX2" fmla="*/ 3313275 w 3332826"/>
                    <a:gd name="connsiteY2" fmla="*/ 0 h 1101013"/>
                    <a:gd name="connsiteX3" fmla="*/ 3332826 w 3332826"/>
                    <a:gd name="connsiteY3" fmla="*/ 1081462 h 1101013"/>
                    <a:gd name="connsiteX4" fmla="*/ 3313275 w 3332826"/>
                    <a:gd name="connsiteY4" fmla="*/ 1101013 h 1101013"/>
                    <a:gd name="connsiteX5" fmla="*/ 19551 w 3332826"/>
                    <a:gd name="connsiteY5" fmla="*/ 1101013 h 1101013"/>
                    <a:gd name="connsiteX6" fmla="*/ 0 w 3332826"/>
                    <a:gd name="connsiteY6" fmla="*/ 1081462 h 1101013"/>
                    <a:gd name="connsiteX7" fmla="*/ 0 w 3332826"/>
                    <a:gd name="connsiteY7" fmla="*/ 43363 h 1101013"/>
                    <a:gd name="connsiteX0" fmla="*/ 0 w 3332826"/>
                    <a:gd name="connsiteY0" fmla="*/ 50507 h 1108157"/>
                    <a:gd name="connsiteX1" fmla="*/ 19551 w 3332826"/>
                    <a:gd name="connsiteY1" fmla="*/ 30956 h 1108157"/>
                    <a:gd name="connsiteX2" fmla="*/ 3308513 w 3332826"/>
                    <a:gd name="connsiteY2" fmla="*/ 0 h 1108157"/>
                    <a:gd name="connsiteX3" fmla="*/ 3332826 w 3332826"/>
                    <a:gd name="connsiteY3" fmla="*/ 1088606 h 1108157"/>
                    <a:gd name="connsiteX4" fmla="*/ 3313275 w 3332826"/>
                    <a:gd name="connsiteY4" fmla="*/ 1108157 h 1108157"/>
                    <a:gd name="connsiteX5" fmla="*/ 19551 w 3332826"/>
                    <a:gd name="connsiteY5" fmla="*/ 1108157 h 1108157"/>
                    <a:gd name="connsiteX6" fmla="*/ 0 w 3332826"/>
                    <a:gd name="connsiteY6" fmla="*/ 1088606 h 1108157"/>
                    <a:gd name="connsiteX7" fmla="*/ 0 w 3332826"/>
                    <a:gd name="connsiteY7" fmla="*/ 50507 h 110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32826" h="1108157">
                      <a:moveTo>
                        <a:pt x="0" y="50507"/>
                      </a:moveTo>
                      <a:cubicBezTo>
                        <a:pt x="0" y="39709"/>
                        <a:pt x="8753" y="30956"/>
                        <a:pt x="19551" y="30956"/>
                      </a:cubicBezTo>
                      <a:lnTo>
                        <a:pt x="3308513" y="0"/>
                      </a:lnTo>
                      <a:cubicBezTo>
                        <a:pt x="3303512" y="295337"/>
                        <a:pt x="3332826" y="909073"/>
                        <a:pt x="3332826" y="1088606"/>
                      </a:cubicBezTo>
                      <a:cubicBezTo>
                        <a:pt x="3332826" y="1099404"/>
                        <a:pt x="3324073" y="1108157"/>
                        <a:pt x="3313275" y="1108157"/>
                      </a:cubicBezTo>
                      <a:lnTo>
                        <a:pt x="19551" y="1108157"/>
                      </a:lnTo>
                      <a:cubicBezTo>
                        <a:pt x="8753" y="1108157"/>
                        <a:pt x="0" y="1099404"/>
                        <a:pt x="0" y="1088606"/>
                      </a:cubicBezTo>
                      <a:lnTo>
                        <a:pt x="0" y="50507"/>
                      </a:lnTo>
                      <a:close/>
                    </a:path>
                  </a:pathLst>
                </a:custGeom>
                <a:solidFill>
                  <a:srgbClr val="6AC27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  <p:sp>
          <p:nvSpPr>
            <p:cNvPr id="102" name="TextBox 101"/>
            <p:cNvSpPr txBox="1"/>
            <p:nvPr/>
          </p:nvSpPr>
          <p:spPr>
            <a:xfrm rot="20880000">
              <a:off x="2981873" y="2393288"/>
              <a:ext cx="1501255" cy="64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900" b="1" dirty="0" smtClean="0">
                  <a:solidFill>
                    <a:srgbClr val="08600C"/>
                  </a:solidFill>
                </a:rPr>
                <a:t>Your account </a:t>
              </a:r>
              <a:br>
                <a:rPr lang="en-GB" sz="1900" b="1" dirty="0" smtClean="0">
                  <a:solidFill>
                    <a:srgbClr val="08600C"/>
                  </a:solidFill>
                </a:rPr>
              </a:br>
              <a:r>
                <a:rPr lang="en-GB" sz="1900" b="1" dirty="0" smtClean="0">
                  <a:solidFill>
                    <a:srgbClr val="08600C"/>
                  </a:solidFill>
                </a:rPr>
                <a:t>passwords</a:t>
              </a:r>
              <a:endParaRPr lang="en-GB" sz="1900" b="1" dirty="0">
                <a:solidFill>
                  <a:srgbClr val="08600C"/>
                </a:solidFill>
              </a:endParaRPr>
            </a:p>
          </p:txBody>
        </p:sp>
      </p:grpSp>
      <p:sp>
        <p:nvSpPr>
          <p:cNvPr id="3" name="Arc 2"/>
          <p:cNvSpPr/>
          <p:nvPr/>
        </p:nvSpPr>
        <p:spPr>
          <a:xfrm rot="19767630" flipH="1" flipV="1">
            <a:off x="7331206" y="3685245"/>
            <a:ext cx="609151" cy="218751"/>
          </a:xfrm>
          <a:prstGeom prst="arc">
            <a:avLst>
              <a:gd name="adj1" fmla="val 18836697"/>
              <a:gd name="adj2" fmla="val 21056839"/>
            </a:avLst>
          </a:prstGeom>
          <a:ln w="12700">
            <a:solidFill>
              <a:srgbClr val="FFA8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601" y="3431027"/>
            <a:ext cx="2258624" cy="2639839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27" name="Picture 2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81240" y="3431027"/>
            <a:ext cx="3667038" cy="309872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8"/>
          <a:stretch/>
        </p:blipFill>
        <p:spPr>
          <a:xfrm>
            <a:off x="2486156" y="3431027"/>
            <a:ext cx="2823104" cy="2844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1438"/>
            <a:ext cx="82296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>
                <a:solidFill>
                  <a:srgbClr val="25316C"/>
                </a:solidFill>
              </a:rPr>
              <a:t>Social Engineering Attacks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8578" y="996226"/>
            <a:ext cx="8801299" cy="5205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indent="-27305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 smtClean="0">
                <a:ea typeface="Cambria" panose="02040503050406030204" pitchFamily="18" charset="0"/>
              </a:rPr>
              <a:t>Criminals </a:t>
            </a:r>
            <a:r>
              <a:rPr lang="en-GB" sz="2200" dirty="0">
                <a:ea typeface="Cambria" panose="02040503050406030204" pitchFamily="18" charset="0"/>
              </a:rPr>
              <a:t>spoof the </a:t>
            </a:r>
            <a:r>
              <a:rPr lang="en-GB" sz="2200" dirty="0" smtClean="0">
                <a:ea typeface="Cambria" panose="02040503050406030204" pitchFamily="18" charset="0"/>
              </a:rPr>
              <a:t>sender’s </a:t>
            </a:r>
            <a:r>
              <a:rPr lang="en-GB" sz="2200" dirty="0">
                <a:ea typeface="Cambria" panose="02040503050406030204" pitchFamily="18" charset="0"/>
              </a:rPr>
              <a:t>address to make emails seem genuine</a:t>
            </a:r>
          </a:p>
          <a:p>
            <a:pPr marL="449263" indent="-27305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Real logos, photos and other content are often used to add authenticity</a:t>
            </a:r>
          </a:p>
          <a:p>
            <a:pPr marL="449263" indent="-27305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Phishing messages may appear to be from suppliers </a:t>
            </a:r>
            <a:r>
              <a:rPr lang="en-GB" sz="2200" dirty="0" smtClean="0">
                <a:ea typeface="Cambria" panose="02040503050406030204" pitchFamily="18" charset="0"/>
              </a:rPr>
              <a:t>or </a:t>
            </a:r>
            <a:r>
              <a:rPr lang="en-GB" sz="2200" dirty="0">
                <a:ea typeface="Cambria" panose="02040503050406030204" pitchFamily="18" charset="0"/>
              </a:rPr>
              <a:t>services you use</a:t>
            </a:r>
          </a:p>
          <a:p>
            <a:pPr marL="449263" indent="-27305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200" dirty="0">
                <a:ea typeface="Cambria" panose="02040503050406030204" pitchFamily="18" charset="0"/>
              </a:rPr>
              <a:t>Emails and messages may include your name and other relevant details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71438"/>
            <a:ext cx="914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00" b="1" dirty="0" smtClean="0">
                <a:solidFill>
                  <a:srgbClr val="25316C"/>
                </a:solidFill>
              </a:rPr>
              <a:t>Scam Text Messages</a:t>
            </a:r>
            <a:endParaRPr lang="en-US" sz="3700" b="1" dirty="0">
              <a:solidFill>
                <a:srgbClr val="25316C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17648" y="971437"/>
            <a:ext cx="2654306" cy="5646541"/>
            <a:chOff x="-2848610" y="-229862"/>
            <a:chExt cx="3087370" cy="6567805"/>
          </a:xfrm>
        </p:grpSpPr>
        <p:sp>
          <p:nvSpPr>
            <p:cNvPr id="3" name="Rounded Rectangle 2"/>
            <p:cNvSpPr/>
            <p:nvPr/>
          </p:nvSpPr>
          <p:spPr>
            <a:xfrm>
              <a:off x="-2800980" y="-196520"/>
              <a:ext cx="3005768" cy="6469906"/>
            </a:xfrm>
            <a:prstGeom prst="roundRect">
              <a:avLst>
                <a:gd name="adj" fmla="val 11885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/>
            <p:cNvPicPr/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48610" y="-229862"/>
              <a:ext cx="3087370" cy="6567805"/>
            </a:xfrm>
            <a:prstGeom prst="rect">
              <a:avLst/>
            </a:prstGeom>
          </p:spPr>
        </p:pic>
      </p:grp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337" y="996226"/>
            <a:ext cx="8948777" cy="5214829"/>
          </a:xfrm>
        </p:spPr>
        <p:txBody>
          <a:bodyPr>
            <a:noAutofit/>
          </a:bodyPr>
          <a:lstStyle/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ea typeface="Cambria" panose="02040503050406030204" pitchFamily="18" charset="0"/>
              </a:rPr>
              <a:t>Fraudsters send </a:t>
            </a:r>
            <a:r>
              <a:rPr lang="en-GB" sz="2100" dirty="0" smtClean="0">
                <a:ea typeface="Cambria" panose="02040503050406030204" pitchFamily="18" charset="0"/>
              </a:rPr>
              <a:t>you texts, WhatsApp and other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messages that may be displayed alongside your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existing and trusted messages</a:t>
            </a:r>
            <a:endParaRPr lang="en-GB" sz="2100" dirty="0">
              <a:ea typeface="Cambria" panose="02040503050406030204" pitchFamily="18" charset="0"/>
            </a:endParaRPr>
          </a:p>
          <a:p>
            <a:pPr marL="450000" indent="-273600" algn="l"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ea typeface="Cambria" panose="02040503050406030204" pitchFamily="18" charset="0"/>
              </a:rPr>
              <a:t>They may appear to </a:t>
            </a:r>
            <a:r>
              <a:rPr lang="en-GB" sz="2100" dirty="0" smtClean="0">
                <a:ea typeface="Cambria" panose="02040503050406030204" pitchFamily="18" charset="0"/>
              </a:rPr>
              <a:t>have been sent by an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organisation or service you know or trust</a:t>
            </a:r>
            <a:endParaRPr lang="en-GB" sz="2100" dirty="0">
              <a:ea typeface="Cambria" panose="02040503050406030204" pitchFamily="18" charset="0"/>
            </a:endParaRPr>
          </a:p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 smtClean="0">
                <a:ea typeface="Cambria" panose="02040503050406030204" pitchFamily="18" charset="0"/>
              </a:rPr>
              <a:t>Included links will open fake but </a:t>
            </a:r>
            <a:r>
              <a:rPr lang="en-GB" sz="2100" dirty="0">
                <a:ea typeface="Cambria" panose="02040503050406030204" pitchFamily="18" charset="0"/>
              </a:rPr>
              <a:t>realistic </a:t>
            </a:r>
            <a:r>
              <a:rPr lang="en-GB" sz="2100" dirty="0" smtClean="0">
                <a:ea typeface="Cambria" panose="02040503050406030204" pitchFamily="18" charset="0"/>
              </a:rPr>
              <a:t>looking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phishing websites or logon pages that are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designed to steal your passwords, personal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information and payment details</a:t>
            </a:r>
          </a:p>
          <a:p>
            <a:pPr marL="450000" indent="-27360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2100" dirty="0" smtClean="0">
                <a:ea typeface="Cambria" panose="02040503050406030204" pitchFamily="18" charset="0"/>
              </a:rPr>
              <a:t>They </a:t>
            </a:r>
            <a:r>
              <a:rPr lang="en-GB" sz="2100" dirty="0">
                <a:ea typeface="Cambria" panose="02040503050406030204" pitchFamily="18" charset="0"/>
              </a:rPr>
              <a:t>might </a:t>
            </a:r>
            <a:r>
              <a:rPr lang="en-GB" sz="2100" dirty="0" smtClean="0">
                <a:ea typeface="Cambria" panose="02040503050406030204" pitchFamily="18" charset="0"/>
              </a:rPr>
              <a:t>also appear </a:t>
            </a:r>
            <a:r>
              <a:rPr lang="en-GB" sz="2100" dirty="0">
                <a:ea typeface="Cambria" panose="02040503050406030204" pitchFamily="18" charset="0"/>
              </a:rPr>
              <a:t>to be from friends </a:t>
            </a:r>
            <a:r>
              <a:rPr lang="en-GB" sz="2100" dirty="0" smtClean="0">
                <a:ea typeface="Cambria" panose="02040503050406030204" pitchFamily="18" charset="0"/>
              </a:rPr>
              <a:t>or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family asking for emergency funds; or for invoices, </a:t>
            </a:r>
            <a:br>
              <a:rPr lang="en-GB" sz="2100" dirty="0" smtClean="0">
                <a:ea typeface="Cambria" panose="02040503050406030204" pitchFamily="18" charset="0"/>
              </a:rPr>
            </a:br>
            <a:r>
              <a:rPr lang="en-GB" sz="2100" dirty="0" smtClean="0">
                <a:ea typeface="Cambria" panose="02040503050406030204" pitchFamily="18" charset="0"/>
              </a:rPr>
              <a:t>bills or fines to be paid or gifts purchased</a:t>
            </a:r>
            <a:endParaRPr lang="en-GB" sz="2100" dirty="0">
              <a:ea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23332"/>
            <a:ext cx="9151200" cy="9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30ED5DADF078419BB7093A18CA1BBB" ma:contentTypeVersion="3" ma:contentTypeDescription="Create a new document." ma:contentTypeScope="" ma:versionID="d8d76ef8682912017884c3931d4baade">
  <xsd:schema xmlns:xsd="http://www.w3.org/2001/XMLSchema" xmlns:xs="http://www.w3.org/2001/XMLSchema" xmlns:p="http://schemas.microsoft.com/office/2006/metadata/properties" xmlns:ns2="b42330c6-1379-4d72-bcc4-22c54c8e17fc" targetNamespace="http://schemas.microsoft.com/office/2006/metadata/properties" ma:root="true" ma:fieldsID="24f8b48352cdd4f74f36d80ad124d52a" ns2:_="">
    <xsd:import namespace="b42330c6-1379-4d72-bcc4-22c54c8e17f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330c6-1379-4d72-bcc4-22c54c8e17f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d27acf5e-59c6-4d5a-85ec-88a573137e7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a35022e-8ff2-4b7a-9b21-e694aaeb6cda}" ma:internalName="TaxCatchAll" ma:showField="CatchAllData" ma:web="172b52d7-2273-414d-96c0-bd9b8d6e48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b42330c6-1379-4d72-bcc4-22c54c8e17f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370c36e1-826e-4551-b0a5-cb1ccabbd3bb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ef2804fb-09b8-4aa2-82e1-05d5e2452719</TermId>
        </TermInfo>
        <TermInfo xmlns="http://schemas.microsoft.com/office/infopath/2007/PartnerControls">
          <TermName xmlns="http://schemas.microsoft.com/office/infopath/2007/PartnerControls">Corporate Communications</TermName>
          <TermId xmlns="http://schemas.microsoft.com/office/infopath/2007/PartnerControls">50f292d1-22e5-41c0-82ac-4abddd68ab7a</TermId>
        </TermInfo>
      </Terms>
    </TaxKeywordTaxHTField>
    <TaxCatchAll xmlns="b42330c6-1379-4d72-bcc4-22c54c8e17fc">
      <Value>5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35DACF6C-9469-42AD-AC35-0147AE902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2330c6-1379-4d72-bcc4-22c54c8e1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87989E-6ED6-43B0-88AD-1A6BAC0554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4324DD-69D7-465D-A8EE-E238EEC495EC}">
  <ds:schemaRefs>
    <ds:schemaRef ds:uri="b42330c6-1379-4d72-bcc4-22c54c8e17fc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12965</TotalTime>
  <Words>1046</Words>
  <Application>Microsoft Office PowerPoint</Application>
  <PresentationFormat>On-screen Show (4:3)</PresentationFormat>
  <Paragraphs>183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Northamptonshire Police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(PowerPoint) Template</dc:title>
  <dc:creator>Martin Woods</dc:creator>
  <cp:keywords>Template; Corporate Communications; Presentation</cp:keywords>
  <cp:lastModifiedBy>Elaine O'Leary</cp:lastModifiedBy>
  <cp:revision>1132</cp:revision>
  <cp:lastPrinted>2019-10-11T07:53:09Z</cp:lastPrinted>
  <dcterms:created xsi:type="dcterms:W3CDTF">2018-12-20T14:51:56Z</dcterms:created>
  <dcterms:modified xsi:type="dcterms:W3CDTF">2021-11-09T19:02:42Z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0x010100F330ED5DADF078419BB7093A18CA1BBB</vt:lpwstr>
  </property>
  <property fmtid="{D5CDD505-2E9C-101B-9397-08002B2CF9AE}" pid="3" name="TaxKeyword">
    <vt:lpwstr>5;#Presentation|370c36e1-826e-4551-b0a5-cb1ccabbd3bb;#1;#Template|ef2804fb-09b8-4aa2-82e1-05d5e2452719;#2;#Corporate Communications|50f292d1-22e5-41c0-82ac-4abddd68ab7a</vt:lpwstr>
  </property>
</Properties>
</file>